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97" r:id="rId6"/>
    <p:sldId id="258" r:id="rId7"/>
    <p:sldId id="292" r:id="rId8"/>
    <p:sldId id="289" r:id="rId9"/>
    <p:sldId id="259" r:id="rId10"/>
    <p:sldId id="260" r:id="rId11"/>
    <p:sldId id="261" r:id="rId12"/>
    <p:sldId id="263" r:id="rId13"/>
    <p:sldId id="283" r:id="rId14"/>
    <p:sldId id="293" r:id="rId15"/>
    <p:sldId id="265" r:id="rId16"/>
    <p:sldId id="266" r:id="rId17"/>
    <p:sldId id="268" r:id="rId18"/>
    <p:sldId id="267" r:id="rId19"/>
    <p:sldId id="295" r:id="rId20"/>
    <p:sldId id="301" r:id="rId21"/>
    <p:sldId id="272" r:id="rId22"/>
    <p:sldId id="285" r:id="rId23"/>
    <p:sldId id="269" r:id="rId24"/>
    <p:sldId id="298" r:id="rId25"/>
    <p:sldId id="299" r:id="rId26"/>
    <p:sldId id="279" r:id="rId27"/>
    <p:sldId id="296" r:id="rId28"/>
    <p:sldId id="275" r:id="rId29"/>
    <p:sldId id="286" r:id="rId30"/>
    <p:sldId id="287" r:id="rId31"/>
    <p:sldId id="288" r:id="rId32"/>
    <p:sldId id="274" r:id="rId33"/>
    <p:sldId id="294"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Harris" initials="SH" lastIdx="1" clrIdx="0">
    <p:extLst>
      <p:ext uri="{19B8F6BF-5375-455C-9EA6-DF929625EA0E}">
        <p15:presenceInfo xmlns:p15="http://schemas.microsoft.com/office/powerpoint/2012/main" userId="S::sandra.harris@drake.edu::82e5cb07-b068-42a0-a60a-0bc6bb68033c" providerId="AD"/>
      </p:ext>
    </p:extLst>
  </p:cmAuthor>
  <p:cmAuthor id="2" name="Kevin Saunders" initials="KS" lastIdx="1" clrIdx="1">
    <p:extLst>
      <p:ext uri="{19B8F6BF-5375-455C-9EA6-DF929625EA0E}">
        <p15:presenceInfo xmlns:p15="http://schemas.microsoft.com/office/powerpoint/2012/main" userId="S::kevin.saunders@drake.edu::7f4f5808-aea6-41c4-8207-74e7d48ad6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45E"/>
    <a:srgbClr val="003968"/>
    <a:srgbClr val="003D70"/>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247014-F64F-4E73-AC52-E408F81C6115}" v="1" dt="2019-08-21T21:40:46.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aunders" userId="7f4f5808-aea6-41c4-8207-74e7d48ad6be" providerId="ADAL" clId="{AB247014-F64F-4E73-AC52-E408F81C6115}"/>
    <pc:docChg chg="modSld sldOrd">
      <pc:chgData name="Kevin Saunders" userId="7f4f5808-aea6-41c4-8207-74e7d48ad6be" providerId="ADAL" clId="{AB247014-F64F-4E73-AC52-E408F81C6115}" dt="2019-08-22T13:03:27.777" v="2"/>
      <pc:docMkLst>
        <pc:docMk/>
      </pc:docMkLst>
      <pc:sldChg chg="addSp modSp">
        <pc:chgData name="Kevin Saunders" userId="7f4f5808-aea6-41c4-8207-74e7d48ad6be" providerId="ADAL" clId="{AB247014-F64F-4E73-AC52-E408F81C6115}" dt="2019-08-22T13:03:27.777" v="2"/>
        <pc:sldMkLst>
          <pc:docMk/>
          <pc:sldMk cId="2338179382" sldId="256"/>
        </pc:sldMkLst>
        <pc:graphicFrameChg chg="add modGraphic">
          <ac:chgData name="Kevin Saunders" userId="7f4f5808-aea6-41c4-8207-74e7d48ad6be" providerId="ADAL" clId="{AB247014-F64F-4E73-AC52-E408F81C6115}" dt="2019-08-22T13:03:27.777" v="2"/>
          <ac:graphicFrameMkLst>
            <pc:docMk/>
            <pc:sldMk cId="2338179382" sldId="256"/>
            <ac:graphicFrameMk id="6" creationId="{830DA7BA-625E-486D-92EB-AAA2CE064FCF}"/>
          </ac:graphicFrameMkLst>
        </pc:graphicFrameChg>
      </pc:sldChg>
      <pc:sldChg chg="ord">
        <pc:chgData name="Kevin Saunders" userId="7f4f5808-aea6-41c4-8207-74e7d48ad6be" providerId="ADAL" clId="{AB247014-F64F-4E73-AC52-E408F81C6115}" dt="2019-08-21T21:40:46.488" v="0"/>
        <pc:sldMkLst>
          <pc:docMk/>
          <pc:sldMk cId="185911174" sldId="2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Undergraduate Degrees Conferred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158929590322951"/>
          <c:y val="0.12496100718869717"/>
          <c:w val="0.55882734223439456"/>
          <c:h val="0.73689403418749488"/>
        </c:manualLayout>
      </c:layout>
      <c:barChart>
        <c:barDir val="bar"/>
        <c:grouping val="clustered"/>
        <c:varyColors val="0"/>
        <c:ser>
          <c:idx val="0"/>
          <c:order val="0"/>
          <c:tx>
            <c:strRef>
              <c:f>Sheet1!$B$1</c:f>
              <c:strCache>
                <c:ptCount val="1"/>
                <c:pt idx="0">
                  <c:v>2007-08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BUSINESS, MANAGEMENT, MARKETING, AND RELATED SUPPORT SERVICES.</c:v>
                </c:pt>
                <c:pt idx="1">
                  <c:v>COMMUNICATION, JOURNALISM, AND RELATED PROGRAMS.</c:v>
                </c:pt>
                <c:pt idx="2">
                  <c:v>SOCIAL SCIENCES.</c:v>
                </c:pt>
                <c:pt idx="3">
                  <c:v>VISUAL AND PERFORMING ARTS.</c:v>
                </c:pt>
                <c:pt idx="4">
                  <c:v>BIOLOGICAL AND BIOMEDICAL SCIENCES.</c:v>
                </c:pt>
                <c:pt idx="5">
                  <c:v>ENGLISH LANGUAGE AND LITERATURE/LETTERS.</c:v>
                </c:pt>
                <c:pt idx="6">
                  <c:v>HEALTH PROFESSIONS AND RELATED PROGRAMS.</c:v>
                </c:pt>
                <c:pt idx="7">
                  <c:v>EDUCATION.</c:v>
                </c:pt>
              </c:strCache>
            </c:strRef>
          </c:cat>
          <c:val>
            <c:numRef>
              <c:f>Sheet1!$B$2:$B$9</c:f>
              <c:numCache>
                <c:formatCode>General</c:formatCode>
                <c:ptCount val="8"/>
                <c:pt idx="0">
                  <c:v>265</c:v>
                </c:pt>
                <c:pt idx="1">
                  <c:v>109</c:v>
                </c:pt>
                <c:pt idx="2">
                  <c:v>74</c:v>
                </c:pt>
                <c:pt idx="3">
                  <c:v>58</c:v>
                </c:pt>
                <c:pt idx="4">
                  <c:v>21</c:v>
                </c:pt>
                <c:pt idx="5">
                  <c:v>30</c:v>
                </c:pt>
                <c:pt idx="6">
                  <c:v>7</c:v>
                </c:pt>
                <c:pt idx="7">
                  <c:v>85</c:v>
                </c:pt>
              </c:numCache>
            </c:numRef>
          </c:val>
          <c:extLst>
            <c:ext xmlns:c16="http://schemas.microsoft.com/office/drawing/2014/chart" uri="{C3380CC4-5D6E-409C-BE32-E72D297353CC}">
              <c16:uniqueId val="{00000000-EE4A-A944-B5BA-CAD687EE1D52}"/>
            </c:ext>
          </c:extLst>
        </c:ser>
        <c:ser>
          <c:idx val="1"/>
          <c:order val="1"/>
          <c:tx>
            <c:strRef>
              <c:f>Sheet1!$C$1</c:f>
              <c:strCache>
                <c:ptCount val="1"/>
                <c:pt idx="0">
                  <c:v>2012-13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BUSINESS, MANAGEMENT, MARKETING, AND RELATED SUPPORT SERVICES.</c:v>
                </c:pt>
                <c:pt idx="1">
                  <c:v>COMMUNICATION, JOURNALISM, AND RELATED PROGRAMS.</c:v>
                </c:pt>
                <c:pt idx="2">
                  <c:v>SOCIAL SCIENCES.</c:v>
                </c:pt>
                <c:pt idx="3">
                  <c:v>VISUAL AND PERFORMING ARTS.</c:v>
                </c:pt>
                <c:pt idx="4">
                  <c:v>BIOLOGICAL AND BIOMEDICAL SCIENCES.</c:v>
                </c:pt>
                <c:pt idx="5">
                  <c:v>ENGLISH LANGUAGE AND LITERATURE/LETTERS.</c:v>
                </c:pt>
                <c:pt idx="6">
                  <c:v>HEALTH PROFESSIONS AND RELATED PROGRAMS.</c:v>
                </c:pt>
                <c:pt idx="7">
                  <c:v>EDUCATION.</c:v>
                </c:pt>
              </c:strCache>
            </c:strRef>
          </c:cat>
          <c:val>
            <c:numRef>
              <c:f>Sheet1!$C$2:$C$9</c:f>
              <c:numCache>
                <c:formatCode>General</c:formatCode>
                <c:ptCount val="8"/>
                <c:pt idx="0">
                  <c:v>333</c:v>
                </c:pt>
                <c:pt idx="1">
                  <c:v>108</c:v>
                </c:pt>
                <c:pt idx="2">
                  <c:v>70</c:v>
                </c:pt>
                <c:pt idx="3">
                  <c:v>66</c:v>
                </c:pt>
                <c:pt idx="4">
                  <c:v>56</c:v>
                </c:pt>
                <c:pt idx="5">
                  <c:v>48</c:v>
                </c:pt>
                <c:pt idx="6">
                  <c:v>38</c:v>
                </c:pt>
                <c:pt idx="7">
                  <c:v>56</c:v>
                </c:pt>
              </c:numCache>
            </c:numRef>
          </c:val>
          <c:extLst>
            <c:ext xmlns:c16="http://schemas.microsoft.com/office/drawing/2014/chart" uri="{C3380CC4-5D6E-409C-BE32-E72D297353CC}">
              <c16:uniqueId val="{00000001-EE4A-A944-B5BA-CAD687EE1D52}"/>
            </c:ext>
          </c:extLst>
        </c:ser>
        <c:ser>
          <c:idx val="2"/>
          <c:order val="2"/>
          <c:tx>
            <c:strRef>
              <c:f>Sheet1!$D$1</c:f>
              <c:strCache>
                <c:ptCount val="1"/>
                <c:pt idx="0">
                  <c:v>2017-18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BUSINESS, MANAGEMENT, MARKETING, AND RELATED SUPPORT SERVICES.</c:v>
                </c:pt>
                <c:pt idx="1">
                  <c:v>COMMUNICATION, JOURNALISM, AND RELATED PROGRAMS.</c:v>
                </c:pt>
                <c:pt idx="2">
                  <c:v>SOCIAL SCIENCES.</c:v>
                </c:pt>
                <c:pt idx="3">
                  <c:v>VISUAL AND PERFORMING ARTS.</c:v>
                </c:pt>
                <c:pt idx="4">
                  <c:v>BIOLOGICAL AND BIOMEDICAL SCIENCES.</c:v>
                </c:pt>
                <c:pt idx="5">
                  <c:v>ENGLISH LANGUAGE AND LITERATURE/LETTERS.</c:v>
                </c:pt>
                <c:pt idx="6">
                  <c:v>HEALTH PROFESSIONS AND RELATED PROGRAMS.</c:v>
                </c:pt>
                <c:pt idx="7">
                  <c:v>EDUCATION.</c:v>
                </c:pt>
              </c:strCache>
            </c:strRef>
          </c:cat>
          <c:val>
            <c:numRef>
              <c:f>Sheet1!$D$2:$D$9</c:f>
              <c:numCache>
                <c:formatCode>General</c:formatCode>
                <c:ptCount val="8"/>
                <c:pt idx="0">
                  <c:v>357</c:v>
                </c:pt>
                <c:pt idx="1">
                  <c:v>106</c:v>
                </c:pt>
                <c:pt idx="2">
                  <c:v>83</c:v>
                </c:pt>
                <c:pt idx="3">
                  <c:v>65</c:v>
                </c:pt>
                <c:pt idx="4">
                  <c:v>62</c:v>
                </c:pt>
                <c:pt idx="5">
                  <c:v>57</c:v>
                </c:pt>
                <c:pt idx="6">
                  <c:v>50</c:v>
                </c:pt>
                <c:pt idx="7">
                  <c:v>48</c:v>
                </c:pt>
              </c:numCache>
            </c:numRef>
          </c:val>
          <c:extLst>
            <c:ext xmlns:c16="http://schemas.microsoft.com/office/drawing/2014/chart" uri="{C3380CC4-5D6E-409C-BE32-E72D297353CC}">
              <c16:uniqueId val="{00000002-EE4A-A944-B5BA-CAD687EE1D52}"/>
            </c:ext>
          </c:extLst>
        </c:ser>
        <c:dLbls>
          <c:dLblPos val="outEnd"/>
          <c:showLegendKey val="0"/>
          <c:showVal val="1"/>
          <c:showCatName val="0"/>
          <c:showSerName val="0"/>
          <c:showPercent val="0"/>
          <c:showBubbleSize val="0"/>
        </c:dLbls>
        <c:gapWidth val="182"/>
        <c:axId val="102439119"/>
        <c:axId val="102440799"/>
      </c:barChart>
      <c:catAx>
        <c:axId val="102439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440799"/>
        <c:crosses val="autoZero"/>
        <c:auto val="1"/>
        <c:lblAlgn val="ctr"/>
        <c:lblOffset val="100"/>
        <c:noMultiLvlLbl val="0"/>
      </c:catAx>
      <c:valAx>
        <c:axId val="1024407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43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Fall 2014</c:v>
                </c:pt>
              </c:strCache>
            </c:strRef>
          </c:tx>
          <c:spPr>
            <a:solidFill>
              <a:schemeClr val="accent1"/>
            </a:solidFill>
            <a:ln>
              <a:noFill/>
            </a:ln>
            <a:effectLst/>
          </c:spPr>
          <c:invertIfNegative val="0"/>
          <c:cat>
            <c:strRef>
              <c:f>Sheet1!$A$2:$A$11</c:f>
              <c:strCache>
                <c:ptCount val="10"/>
                <c:pt idx="0">
                  <c:v>Pharmacy (PHAR)</c:v>
                </c:pt>
                <c:pt idx="1">
                  <c:v>Law (LAW)</c:v>
                </c:pt>
                <c:pt idx="2">
                  <c:v>Actuarial Science (ACTS)</c:v>
                </c:pt>
                <c:pt idx="3">
                  <c:v>Psychology (PSY)</c:v>
                </c:pt>
                <c:pt idx="4">
                  <c:v>Marketing (MKTG)</c:v>
                </c:pt>
                <c:pt idx="5">
                  <c:v>Law, Politics &amp; Society (LPS)</c:v>
                </c:pt>
                <c:pt idx="6">
                  <c:v>Finance (FIN)</c:v>
                </c:pt>
                <c:pt idx="7">
                  <c:v>Data Analytics (DATA)</c:v>
                </c:pt>
                <c:pt idx="8">
                  <c:v>Masters Business Admin (MBA)</c:v>
                </c:pt>
                <c:pt idx="9">
                  <c:v>Computer Science (CS)</c:v>
                </c:pt>
              </c:strCache>
            </c:strRef>
          </c:cat>
          <c:val>
            <c:numRef>
              <c:f>Sheet1!$B$2:$B$11</c:f>
              <c:numCache>
                <c:formatCode>General</c:formatCode>
                <c:ptCount val="10"/>
                <c:pt idx="0">
                  <c:v>427</c:v>
                </c:pt>
                <c:pt idx="1">
                  <c:v>330</c:v>
                </c:pt>
                <c:pt idx="2">
                  <c:v>276</c:v>
                </c:pt>
                <c:pt idx="3">
                  <c:v>192</c:v>
                </c:pt>
                <c:pt idx="4">
                  <c:v>252</c:v>
                </c:pt>
                <c:pt idx="5">
                  <c:v>149</c:v>
                </c:pt>
                <c:pt idx="6">
                  <c:v>181</c:v>
                </c:pt>
                <c:pt idx="8">
                  <c:v>151</c:v>
                </c:pt>
                <c:pt idx="9">
                  <c:v>99</c:v>
                </c:pt>
              </c:numCache>
            </c:numRef>
          </c:val>
          <c:extLst>
            <c:ext xmlns:c16="http://schemas.microsoft.com/office/drawing/2014/chart" uri="{C3380CC4-5D6E-409C-BE32-E72D297353CC}">
              <c16:uniqueId val="{00000000-E2A4-C945-A6A4-810BD739D3E9}"/>
            </c:ext>
          </c:extLst>
        </c:ser>
        <c:ser>
          <c:idx val="1"/>
          <c:order val="1"/>
          <c:tx>
            <c:strRef>
              <c:f>Sheet1!$C$1</c:f>
              <c:strCache>
                <c:ptCount val="1"/>
                <c:pt idx="0">
                  <c:v>Fall 2016</c:v>
                </c:pt>
              </c:strCache>
            </c:strRef>
          </c:tx>
          <c:spPr>
            <a:solidFill>
              <a:schemeClr val="accent2"/>
            </a:solidFill>
            <a:ln>
              <a:noFill/>
            </a:ln>
            <a:effectLst/>
          </c:spPr>
          <c:invertIfNegative val="0"/>
          <c:cat>
            <c:strRef>
              <c:f>Sheet1!$A$2:$A$11</c:f>
              <c:strCache>
                <c:ptCount val="10"/>
                <c:pt idx="0">
                  <c:v>Pharmacy (PHAR)</c:v>
                </c:pt>
                <c:pt idx="1">
                  <c:v>Law (LAW)</c:v>
                </c:pt>
                <c:pt idx="2">
                  <c:v>Actuarial Science (ACTS)</c:v>
                </c:pt>
                <c:pt idx="3">
                  <c:v>Psychology (PSY)</c:v>
                </c:pt>
                <c:pt idx="4">
                  <c:v>Marketing (MKTG)</c:v>
                </c:pt>
                <c:pt idx="5">
                  <c:v>Law, Politics &amp; Society (LPS)</c:v>
                </c:pt>
                <c:pt idx="6">
                  <c:v>Finance (FIN)</c:v>
                </c:pt>
                <c:pt idx="7">
                  <c:v>Data Analytics (DATA)</c:v>
                </c:pt>
                <c:pt idx="8">
                  <c:v>Masters Business Admin (MBA)</c:v>
                </c:pt>
                <c:pt idx="9">
                  <c:v>Computer Science (CS)</c:v>
                </c:pt>
              </c:strCache>
            </c:strRef>
          </c:cat>
          <c:val>
            <c:numRef>
              <c:f>Sheet1!$C$2:$C$11</c:f>
              <c:numCache>
                <c:formatCode>General</c:formatCode>
                <c:ptCount val="10"/>
                <c:pt idx="0">
                  <c:v>423</c:v>
                </c:pt>
                <c:pt idx="1">
                  <c:v>304</c:v>
                </c:pt>
                <c:pt idx="2">
                  <c:v>275</c:v>
                </c:pt>
                <c:pt idx="3">
                  <c:v>176</c:v>
                </c:pt>
                <c:pt idx="4">
                  <c:v>252</c:v>
                </c:pt>
                <c:pt idx="5">
                  <c:v>135</c:v>
                </c:pt>
                <c:pt idx="6">
                  <c:v>166</c:v>
                </c:pt>
                <c:pt idx="7">
                  <c:v>109</c:v>
                </c:pt>
                <c:pt idx="8">
                  <c:v>133</c:v>
                </c:pt>
                <c:pt idx="9">
                  <c:v>106</c:v>
                </c:pt>
              </c:numCache>
            </c:numRef>
          </c:val>
          <c:extLst>
            <c:ext xmlns:c16="http://schemas.microsoft.com/office/drawing/2014/chart" uri="{C3380CC4-5D6E-409C-BE32-E72D297353CC}">
              <c16:uniqueId val="{00000001-E2A4-C945-A6A4-810BD739D3E9}"/>
            </c:ext>
          </c:extLst>
        </c:ser>
        <c:ser>
          <c:idx val="2"/>
          <c:order val="2"/>
          <c:tx>
            <c:strRef>
              <c:f>Sheet1!$D$1</c:f>
              <c:strCache>
                <c:ptCount val="1"/>
                <c:pt idx="0">
                  <c:v>Fall 2018</c:v>
                </c:pt>
              </c:strCache>
            </c:strRef>
          </c:tx>
          <c:spPr>
            <a:solidFill>
              <a:schemeClr val="accent3"/>
            </a:solidFill>
            <a:ln>
              <a:noFill/>
            </a:ln>
            <a:effectLst/>
          </c:spPr>
          <c:invertIfNegative val="0"/>
          <c:cat>
            <c:strRef>
              <c:f>Sheet1!$A$2:$A$11</c:f>
              <c:strCache>
                <c:ptCount val="10"/>
                <c:pt idx="0">
                  <c:v>Pharmacy (PHAR)</c:v>
                </c:pt>
                <c:pt idx="1">
                  <c:v>Law (LAW)</c:v>
                </c:pt>
                <c:pt idx="2">
                  <c:v>Actuarial Science (ACTS)</c:v>
                </c:pt>
                <c:pt idx="3">
                  <c:v>Psychology (PSY)</c:v>
                </c:pt>
                <c:pt idx="4">
                  <c:v>Marketing (MKTG)</c:v>
                </c:pt>
                <c:pt idx="5">
                  <c:v>Law, Politics &amp; Society (LPS)</c:v>
                </c:pt>
                <c:pt idx="6">
                  <c:v>Finance (FIN)</c:v>
                </c:pt>
                <c:pt idx="7">
                  <c:v>Data Analytics (DATA)</c:v>
                </c:pt>
                <c:pt idx="8">
                  <c:v>Masters Business Admin (MBA)</c:v>
                </c:pt>
                <c:pt idx="9">
                  <c:v>Computer Science (CS)</c:v>
                </c:pt>
              </c:strCache>
            </c:strRef>
          </c:cat>
          <c:val>
            <c:numRef>
              <c:f>Sheet1!$D$2:$D$11</c:f>
              <c:numCache>
                <c:formatCode>General</c:formatCode>
                <c:ptCount val="10"/>
                <c:pt idx="0">
                  <c:v>385</c:v>
                </c:pt>
                <c:pt idx="1">
                  <c:v>309</c:v>
                </c:pt>
                <c:pt idx="2">
                  <c:v>226</c:v>
                </c:pt>
                <c:pt idx="3">
                  <c:v>174</c:v>
                </c:pt>
                <c:pt idx="4">
                  <c:v>165</c:v>
                </c:pt>
                <c:pt idx="5">
                  <c:v>163</c:v>
                </c:pt>
                <c:pt idx="6">
                  <c:v>151</c:v>
                </c:pt>
                <c:pt idx="7">
                  <c:v>149</c:v>
                </c:pt>
                <c:pt idx="8">
                  <c:v>134</c:v>
                </c:pt>
                <c:pt idx="9">
                  <c:v>128</c:v>
                </c:pt>
              </c:numCache>
            </c:numRef>
          </c:val>
          <c:extLst>
            <c:ext xmlns:c16="http://schemas.microsoft.com/office/drawing/2014/chart" uri="{C3380CC4-5D6E-409C-BE32-E72D297353CC}">
              <c16:uniqueId val="{00000002-E2A4-C945-A6A4-810BD739D3E9}"/>
            </c:ext>
          </c:extLst>
        </c:ser>
        <c:dLbls>
          <c:showLegendKey val="0"/>
          <c:showVal val="0"/>
          <c:showCatName val="0"/>
          <c:showSerName val="0"/>
          <c:showPercent val="0"/>
          <c:showBubbleSize val="0"/>
        </c:dLbls>
        <c:gapWidth val="182"/>
        <c:axId val="106229935"/>
        <c:axId val="106199631"/>
      </c:barChart>
      <c:catAx>
        <c:axId val="106229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199631"/>
        <c:crosses val="autoZero"/>
        <c:auto val="1"/>
        <c:lblAlgn val="ctr"/>
        <c:lblOffset val="100"/>
        <c:noMultiLvlLbl val="0"/>
      </c:catAx>
      <c:valAx>
        <c:axId val="1061996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229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2014</c:v>
                </c:pt>
              </c:strCache>
            </c:strRef>
          </c:tx>
          <c:spPr>
            <a:solidFill>
              <a:schemeClr val="accent1"/>
            </a:solidFill>
            <a:ln>
              <a:noFill/>
            </a:ln>
            <a:effectLst/>
          </c:spPr>
          <c:invertIfNegative val="0"/>
          <c:cat>
            <c:strRef>
              <c:f>Sheet1!$A$2:$A$3</c:f>
              <c:strCache>
                <c:ptCount val="2"/>
                <c:pt idx="0">
                  <c:v>Data Analytics (DATA)</c:v>
                </c:pt>
                <c:pt idx="1">
                  <c:v>Occupational Therapy Doctorate (OTD)</c:v>
                </c:pt>
              </c:strCache>
            </c:strRef>
          </c:cat>
          <c:val>
            <c:numRef>
              <c:f>Sheet1!$B$2:$B$3</c:f>
              <c:numCache>
                <c:formatCode>General</c:formatCode>
                <c:ptCount val="2"/>
              </c:numCache>
            </c:numRef>
          </c:val>
          <c:extLst>
            <c:ext xmlns:c16="http://schemas.microsoft.com/office/drawing/2014/chart" uri="{C3380CC4-5D6E-409C-BE32-E72D297353CC}">
              <c16:uniqueId val="{00000000-42B0-C340-AD98-2EBAC7B47908}"/>
            </c:ext>
          </c:extLst>
        </c:ser>
        <c:ser>
          <c:idx val="1"/>
          <c:order val="1"/>
          <c:tx>
            <c:strRef>
              <c:f>Sheet1!$C$1</c:f>
              <c:strCache>
                <c:ptCount val="1"/>
                <c:pt idx="0">
                  <c:v>Fall 2015</c:v>
                </c:pt>
              </c:strCache>
            </c:strRef>
          </c:tx>
          <c:spPr>
            <a:solidFill>
              <a:schemeClr val="accent2"/>
            </a:solidFill>
            <a:ln>
              <a:noFill/>
            </a:ln>
            <a:effectLst/>
          </c:spPr>
          <c:invertIfNegative val="0"/>
          <c:cat>
            <c:strRef>
              <c:f>Sheet1!$A$2:$A$3</c:f>
              <c:strCache>
                <c:ptCount val="2"/>
                <c:pt idx="0">
                  <c:v>Data Analytics (DATA)</c:v>
                </c:pt>
                <c:pt idx="1">
                  <c:v>Occupational Therapy Doctorate (OTD)</c:v>
                </c:pt>
              </c:strCache>
            </c:strRef>
          </c:cat>
          <c:val>
            <c:numRef>
              <c:f>Sheet1!$C$2:$C$3</c:f>
              <c:numCache>
                <c:formatCode>General</c:formatCode>
                <c:ptCount val="2"/>
                <c:pt idx="0">
                  <c:v>71</c:v>
                </c:pt>
              </c:numCache>
            </c:numRef>
          </c:val>
          <c:extLst>
            <c:ext xmlns:c16="http://schemas.microsoft.com/office/drawing/2014/chart" uri="{C3380CC4-5D6E-409C-BE32-E72D297353CC}">
              <c16:uniqueId val="{00000001-42B0-C340-AD98-2EBAC7B47908}"/>
            </c:ext>
          </c:extLst>
        </c:ser>
        <c:ser>
          <c:idx val="2"/>
          <c:order val="2"/>
          <c:tx>
            <c:strRef>
              <c:f>Sheet1!$D$1</c:f>
              <c:strCache>
                <c:ptCount val="1"/>
                <c:pt idx="0">
                  <c:v>Fall 2016</c:v>
                </c:pt>
              </c:strCache>
            </c:strRef>
          </c:tx>
          <c:spPr>
            <a:solidFill>
              <a:schemeClr val="accent3"/>
            </a:solidFill>
            <a:ln>
              <a:noFill/>
            </a:ln>
            <a:effectLst/>
          </c:spPr>
          <c:invertIfNegative val="0"/>
          <c:cat>
            <c:strRef>
              <c:f>Sheet1!$A$2:$A$3</c:f>
              <c:strCache>
                <c:ptCount val="2"/>
                <c:pt idx="0">
                  <c:v>Data Analytics (DATA)</c:v>
                </c:pt>
                <c:pt idx="1">
                  <c:v>Occupational Therapy Doctorate (OTD)</c:v>
                </c:pt>
              </c:strCache>
            </c:strRef>
          </c:cat>
          <c:val>
            <c:numRef>
              <c:f>Sheet1!$D$2:$D$3</c:f>
              <c:numCache>
                <c:formatCode>General</c:formatCode>
                <c:ptCount val="2"/>
                <c:pt idx="0">
                  <c:v>109</c:v>
                </c:pt>
                <c:pt idx="1">
                  <c:v>26</c:v>
                </c:pt>
              </c:numCache>
            </c:numRef>
          </c:val>
          <c:extLst>
            <c:ext xmlns:c16="http://schemas.microsoft.com/office/drawing/2014/chart" uri="{C3380CC4-5D6E-409C-BE32-E72D297353CC}">
              <c16:uniqueId val="{00000002-42B0-C340-AD98-2EBAC7B47908}"/>
            </c:ext>
          </c:extLst>
        </c:ser>
        <c:ser>
          <c:idx val="3"/>
          <c:order val="3"/>
          <c:tx>
            <c:strRef>
              <c:f>Sheet1!$E$1</c:f>
              <c:strCache>
                <c:ptCount val="1"/>
                <c:pt idx="0">
                  <c:v>Fall 2017</c:v>
                </c:pt>
              </c:strCache>
            </c:strRef>
          </c:tx>
          <c:spPr>
            <a:solidFill>
              <a:schemeClr val="accent4"/>
            </a:solidFill>
            <a:ln>
              <a:noFill/>
            </a:ln>
            <a:effectLst/>
          </c:spPr>
          <c:invertIfNegative val="0"/>
          <c:cat>
            <c:strRef>
              <c:f>Sheet1!$A$2:$A$3</c:f>
              <c:strCache>
                <c:ptCount val="2"/>
                <c:pt idx="0">
                  <c:v>Data Analytics (DATA)</c:v>
                </c:pt>
                <c:pt idx="1">
                  <c:v>Occupational Therapy Doctorate (OTD)</c:v>
                </c:pt>
              </c:strCache>
            </c:strRef>
          </c:cat>
          <c:val>
            <c:numRef>
              <c:f>Sheet1!$E$2:$E$3</c:f>
              <c:numCache>
                <c:formatCode>General</c:formatCode>
                <c:ptCount val="2"/>
                <c:pt idx="0">
                  <c:v>138</c:v>
                </c:pt>
                <c:pt idx="1">
                  <c:v>60</c:v>
                </c:pt>
              </c:numCache>
            </c:numRef>
          </c:val>
          <c:extLst>
            <c:ext xmlns:c16="http://schemas.microsoft.com/office/drawing/2014/chart" uri="{C3380CC4-5D6E-409C-BE32-E72D297353CC}">
              <c16:uniqueId val="{00000003-42B0-C340-AD98-2EBAC7B47908}"/>
            </c:ext>
          </c:extLst>
        </c:ser>
        <c:ser>
          <c:idx val="4"/>
          <c:order val="4"/>
          <c:tx>
            <c:strRef>
              <c:f>Sheet1!$F$1</c:f>
              <c:strCache>
                <c:ptCount val="1"/>
                <c:pt idx="0">
                  <c:v>Fall 2018</c:v>
                </c:pt>
              </c:strCache>
            </c:strRef>
          </c:tx>
          <c:spPr>
            <a:solidFill>
              <a:schemeClr val="accent5"/>
            </a:solidFill>
            <a:ln>
              <a:noFill/>
            </a:ln>
            <a:effectLst/>
          </c:spPr>
          <c:invertIfNegative val="0"/>
          <c:cat>
            <c:strRef>
              <c:f>Sheet1!$A$2:$A$3</c:f>
              <c:strCache>
                <c:ptCount val="2"/>
                <c:pt idx="0">
                  <c:v>Data Analytics (DATA)</c:v>
                </c:pt>
                <c:pt idx="1">
                  <c:v>Occupational Therapy Doctorate (OTD)</c:v>
                </c:pt>
              </c:strCache>
            </c:strRef>
          </c:cat>
          <c:val>
            <c:numRef>
              <c:f>Sheet1!$F$2:$F$3</c:f>
              <c:numCache>
                <c:formatCode>General</c:formatCode>
                <c:ptCount val="2"/>
                <c:pt idx="0">
                  <c:v>149</c:v>
                </c:pt>
                <c:pt idx="1">
                  <c:v>103</c:v>
                </c:pt>
              </c:numCache>
            </c:numRef>
          </c:val>
          <c:extLst>
            <c:ext xmlns:c16="http://schemas.microsoft.com/office/drawing/2014/chart" uri="{C3380CC4-5D6E-409C-BE32-E72D297353CC}">
              <c16:uniqueId val="{00000004-42B0-C340-AD98-2EBAC7B47908}"/>
            </c:ext>
          </c:extLst>
        </c:ser>
        <c:dLbls>
          <c:showLegendKey val="0"/>
          <c:showVal val="0"/>
          <c:showCatName val="0"/>
          <c:showSerName val="0"/>
          <c:showPercent val="0"/>
          <c:showBubbleSize val="0"/>
        </c:dLbls>
        <c:gapWidth val="219"/>
        <c:overlap val="-27"/>
        <c:axId val="108070415"/>
        <c:axId val="56377823"/>
      </c:barChart>
      <c:catAx>
        <c:axId val="108070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377823"/>
        <c:crosses val="autoZero"/>
        <c:auto val="1"/>
        <c:lblAlgn val="ctr"/>
        <c:lblOffset val="100"/>
        <c:noMultiLvlLbl val="0"/>
      </c:catAx>
      <c:valAx>
        <c:axId val="56377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070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Percent</a:t>
            </a:r>
            <a:r>
              <a:rPr lang="en-US" sz="2400" baseline="0"/>
              <a:t> of Double Majors</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Sheet1!$C$10:$C$13</c:f>
              <c:strCache>
                <c:ptCount val="4"/>
                <c:pt idx="0">
                  <c:v>Fall 2006</c:v>
                </c:pt>
                <c:pt idx="1">
                  <c:v>Fall 2014</c:v>
                </c:pt>
                <c:pt idx="2">
                  <c:v>Fall 2016</c:v>
                </c:pt>
                <c:pt idx="3">
                  <c:v>Fall 2018</c:v>
                </c:pt>
              </c:strCache>
            </c:strRef>
          </c:cat>
          <c:val>
            <c:numRef>
              <c:f>Sheet1!$D$10:$D$13</c:f>
              <c:numCache>
                <c:formatCode>0%</c:formatCode>
                <c:ptCount val="4"/>
                <c:pt idx="0">
                  <c:v>0.19</c:v>
                </c:pt>
                <c:pt idx="1">
                  <c:v>0.32</c:v>
                </c:pt>
                <c:pt idx="2">
                  <c:v>0.42</c:v>
                </c:pt>
                <c:pt idx="3">
                  <c:v>0.35</c:v>
                </c:pt>
              </c:numCache>
            </c:numRef>
          </c:val>
          <c:extLst>
            <c:ext xmlns:c16="http://schemas.microsoft.com/office/drawing/2014/chart" uri="{C3380CC4-5D6E-409C-BE32-E72D297353CC}">
              <c16:uniqueId val="{00000000-6B71-4BCC-BF09-FDC200E7DF7B}"/>
            </c:ext>
          </c:extLst>
        </c:ser>
        <c:dLbls>
          <c:showLegendKey val="0"/>
          <c:showVal val="0"/>
          <c:showCatName val="0"/>
          <c:showSerName val="0"/>
          <c:showPercent val="0"/>
          <c:showBubbleSize val="0"/>
        </c:dLbls>
        <c:gapWidth val="219"/>
        <c:overlap val="-27"/>
        <c:axId val="1491126288"/>
        <c:axId val="1459185200"/>
      </c:barChart>
      <c:catAx>
        <c:axId val="149112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59185200"/>
        <c:crosses val="autoZero"/>
        <c:auto val="1"/>
        <c:lblAlgn val="ctr"/>
        <c:lblOffset val="100"/>
        <c:noMultiLvlLbl val="0"/>
      </c:catAx>
      <c:valAx>
        <c:axId val="145918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9112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Graduation Rate Comparisons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Sheet2!$C$1</c:f>
              <c:strCache>
                <c:ptCount val="1"/>
                <c:pt idx="0">
                  <c:v>Full-time Transfer</c:v>
                </c:pt>
              </c:strCache>
            </c:strRef>
          </c:tx>
          <c:spPr>
            <a:solidFill>
              <a:schemeClr val="accent1"/>
            </a:solidFill>
            <a:ln>
              <a:noFill/>
            </a:ln>
            <a:effectLst/>
          </c:spPr>
          <c:invertIfNegative val="0"/>
          <c:cat>
            <c:numRef>
              <c:f>Sheet2!$B$2:$B$4</c:f>
              <c:numCache>
                <c:formatCode>General</c:formatCode>
                <c:ptCount val="3"/>
                <c:pt idx="0">
                  <c:v>2007</c:v>
                </c:pt>
                <c:pt idx="1">
                  <c:v>2008</c:v>
                </c:pt>
                <c:pt idx="2">
                  <c:v>2009</c:v>
                </c:pt>
              </c:numCache>
            </c:numRef>
          </c:cat>
          <c:val>
            <c:numRef>
              <c:f>Sheet2!$C$2:$C$4</c:f>
              <c:numCache>
                <c:formatCode>0%</c:formatCode>
                <c:ptCount val="3"/>
                <c:pt idx="0">
                  <c:v>0.8</c:v>
                </c:pt>
                <c:pt idx="1">
                  <c:v>0.73</c:v>
                </c:pt>
                <c:pt idx="2">
                  <c:v>0.82</c:v>
                </c:pt>
              </c:numCache>
            </c:numRef>
          </c:val>
          <c:extLst>
            <c:ext xmlns:c16="http://schemas.microsoft.com/office/drawing/2014/chart" uri="{C3380CC4-5D6E-409C-BE32-E72D297353CC}">
              <c16:uniqueId val="{00000000-F2DE-4BCA-AF06-D3D536F4B75B}"/>
            </c:ext>
          </c:extLst>
        </c:ser>
        <c:ser>
          <c:idx val="1"/>
          <c:order val="1"/>
          <c:tx>
            <c:strRef>
              <c:f>Sheet2!$D$1</c:f>
              <c:strCache>
                <c:ptCount val="1"/>
                <c:pt idx="0">
                  <c:v>First-Time Full-Time Undergraduate</c:v>
                </c:pt>
              </c:strCache>
            </c:strRef>
          </c:tx>
          <c:spPr>
            <a:solidFill>
              <a:schemeClr val="accent2"/>
            </a:solidFill>
            <a:ln>
              <a:noFill/>
            </a:ln>
            <a:effectLst/>
          </c:spPr>
          <c:invertIfNegative val="0"/>
          <c:cat>
            <c:numRef>
              <c:f>Sheet2!$B$2:$B$4</c:f>
              <c:numCache>
                <c:formatCode>General</c:formatCode>
                <c:ptCount val="3"/>
                <c:pt idx="0">
                  <c:v>2007</c:v>
                </c:pt>
                <c:pt idx="1">
                  <c:v>2008</c:v>
                </c:pt>
                <c:pt idx="2">
                  <c:v>2009</c:v>
                </c:pt>
              </c:numCache>
            </c:numRef>
          </c:cat>
          <c:val>
            <c:numRef>
              <c:f>Sheet2!$D$2:$D$4</c:f>
              <c:numCache>
                <c:formatCode>0%</c:formatCode>
                <c:ptCount val="3"/>
                <c:pt idx="0">
                  <c:v>0.73</c:v>
                </c:pt>
                <c:pt idx="1">
                  <c:v>0.78</c:v>
                </c:pt>
                <c:pt idx="2">
                  <c:v>0.75</c:v>
                </c:pt>
              </c:numCache>
            </c:numRef>
          </c:val>
          <c:extLst>
            <c:ext xmlns:c16="http://schemas.microsoft.com/office/drawing/2014/chart" uri="{C3380CC4-5D6E-409C-BE32-E72D297353CC}">
              <c16:uniqueId val="{00000001-F2DE-4BCA-AF06-D3D536F4B75B}"/>
            </c:ext>
          </c:extLst>
        </c:ser>
        <c:dLbls>
          <c:showLegendKey val="0"/>
          <c:showVal val="0"/>
          <c:showCatName val="0"/>
          <c:showSerName val="0"/>
          <c:showPercent val="0"/>
          <c:showBubbleSize val="0"/>
        </c:dLbls>
        <c:gapWidth val="219"/>
        <c:overlap val="-27"/>
        <c:axId val="1137975024"/>
        <c:axId val="1138941744"/>
      </c:barChart>
      <c:catAx>
        <c:axId val="113797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38941744"/>
        <c:crosses val="autoZero"/>
        <c:auto val="1"/>
        <c:lblAlgn val="ctr"/>
        <c:lblOffset val="100"/>
        <c:noMultiLvlLbl val="0"/>
      </c:catAx>
      <c:valAx>
        <c:axId val="1138941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3797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cat>
            <c:strRef>
              <c:f>Sheet1!$A$2:$A$10</c:f>
              <c:strCache>
                <c:ptCount val="9"/>
                <c:pt idx="0">
                  <c:v>Nonresident aliens</c:v>
                </c:pt>
                <c:pt idx="1">
                  <c:v>Hispanic/Latino</c:v>
                </c:pt>
                <c:pt idx="2">
                  <c:v>Black or African American, non-Hispanic</c:v>
                </c:pt>
                <c:pt idx="3">
                  <c:v>White, non-Hispanic</c:v>
                </c:pt>
                <c:pt idx="4">
                  <c:v>American Indian or Alaska Native, non-Hispanic</c:v>
                </c:pt>
                <c:pt idx="5">
                  <c:v>Asian, non-Hispanic</c:v>
                </c:pt>
                <c:pt idx="6">
                  <c:v>Native Hawaiian or other Pacific Islander, non-Hispanic</c:v>
                </c:pt>
                <c:pt idx="7">
                  <c:v>Two or more races, non-Hispanic</c:v>
                </c:pt>
                <c:pt idx="8">
                  <c:v>Race and/or ethnicity unknown</c:v>
                </c:pt>
              </c:strCache>
            </c:strRef>
          </c:cat>
          <c:val>
            <c:numRef>
              <c:f>Sheet1!$B$2:$B$10</c:f>
              <c:numCache>
                <c:formatCode>#,##0_);\(#,##0\)</c:formatCode>
                <c:ptCount val="9"/>
                <c:pt idx="0">
                  <c:v>225</c:v>
                </c:pt>
                <c:pt idx="1">
                  <c:v>138</c:v>
                </c:pt>
                <c:pt idx="2">
                  <c:v>120</c:v>
                </c:pt>
                <c:pt idx="3">
                  <c:v>2572</c:v>
                </c:pt>
                <c:pt idx="4">
                  <c:v>6</c:v>
                </c:pt>
                <c:pt idx="5">
                  <c:v>106</c:v>
                </c:pt>
                <c:pt idx="7">
                  <c:v>78</c:v>
                </c:pt>
                <c:pt idx="8">
                  <c:v>22</c:v>
                </c:pt>
              </c:numCache>
            </c:numRef>
          </c:val>
          <c:extLst>
            <c:ext xmlns:c16="http://schemas.microsoft.com/office/drawing/2014/chart" uri="{C3380CC4-5D6E-409C-BE32-E72D297353CC}">
              <c16:uniqueId val="{00000000-0F33-3B41-BDC4-889B8C6B53F0}"/>
            </c:ext>
          </c:extLst>
        </c:ser>
        <c:ser>
          <c:idx val="1"/>
          <c:order val="1"/>
          <c:tx>
            <c:strRef>
              <c:f>Sheet1!$C$1</c:f>
              <c:strCache>
                <c:ptCount val="1"/>
                <c:pt idx="0">
                  <c:v>2017</c:v>
                </c:pt>
              </c:strCache>
            </c:strRef>
          </c:tx>
          <c:spPr>
            <a:solidFill>
              <a:schemeClr val="accent2"/>
            </a:solidFill>
            <a:ln>
              <a:noFill/>
            </a:ln>
            <a:effectLst/>
          </c:spPr>
          <c:invertIfNegative val="0"/>
          <c:cat>
            <c:strRef>
              <c:f>Sheet1!$A$2:$A$10</c:f>
              <c:strCache>
                <c:ptCount val="9"/>
                <c:pt idx="0">
                  <c:v>Nonresident aliens</c:v>
                </c:pt>
                <c:pt idx="1">
                  <c:v>Hispanic/Latino</c:v>
                </c:pt>
                <c:pt idx="2">
                  <c:v>Black or African American, non-Hispanic</c:v>
                </c:pt>
                <c:pt idx="3">
                  <c:v>White, non-Hispanic</c:v>
                </c:pt>
                <c:pt idx="4">
                  <c:v>American Indian or Alaska Native, non-Hispanic</c:v>
                </c:pt>
                <c:pt idx="5">
                  <c:v>Asian, non-Hispanic</c:v>
                </c:pt>
                <c:pt idx="6">
                  <c:v>Native Hawaiian or other Pacific Islander, non-Hispanic</c:v>
                </c:pt>
                <c:pt idx="7">
                  <c:v>Two or more races, non-Hispanic</c:v>
                </c:pt>
                <c:pt idx="8">
                  <c:v>Race and/or ethnicity unknown</c:v>
                </c:pt>
              </c:strCache>
            </c:strRef>
          </c:cat>
          <c:val>
            <c:numRef>
              <c:f>Sheet1!$C$2:$C$10</c:f>
              <c:numCache>
                <c:formatCode>#,##0_);\(#,##0\)</c:formatCode>
                <c:ptCount val="9"/>
                <c:pt idx="0">
                  <c:v>173</c:v>
                </c:pt>
                <c:pt idx="1">
                  <c:v>155</c:v>
                </c:pt>
                <c:pt idx="2">
                  <c:v>149</c:v>
                </c:pt>
                <c:pt idx="3">
                  <c:v>2402</c:v>
                </c:pt>
                <c:pt idx="4">
                  <c:v>3</c:v>
                </c:pt>
                <c:pt idx="5">
                  <c:v>104</c:v>
                </c:pt>
                <c:pt idx="7">
                  <c:v>88</c:v>
                </c:pt>
                <c:pt idx="8">
                  <c:v>24</c:v>
                </c:pt>
              </c:numCache>
            </c:numRef>
          </c:val>
          <c:extLst>
            <c:ext xmlns:c16="http://schemas.microsoft.com/office/drawing/2014/chart" uri="{C3380CC4-5D6E-409C-BE32-E72D297353CC}">
              <c16:uniqueId val="{00000001-0F33-3B41-BDC4-889B8C6B53F0}"/>
            </c:ext>
          </c:extLst>
        </c:ser>
        <c:ser>
          <c:idx val="2"/>
          <c:order val="2"/>
          <c:tx>
            <c:strRef>
              <c:f>Sheet1!$D$1</c:f>
              <c:strCache>
                <c:ptCount val="1"/>
                <c:pt idx="0">
                  <c:v>2018</c:v>
                </c:pt>
              </c:strCache>
            </c:strRef>
          </c:tx>
          <c:spPr>
            <a:solidFill>
              <a:schemeClr val="accent3"/>
            </a:solidFill>
            <a:ln>
              <a:noFill/>
            </a:ln>
            <a:effectLst/>
          </c:spPr>
          <c:invertIfNegative val="0"/>
          <c:cat>
            <c:strRef>
              <c:f>Sheet1!$A$2:$A$10</c:f>
              <c:strCache>
                <c:ptCount val="9"/>
                <c:pt idx="0">
                  <c:v>Nonresident aliens</c:v>
                </c:pt>
                <c:pt idx="1">
                  <c:v>Hispanic/Latino</c:v>
                </c:pt>
                <c:pt idx="2">
                  <c:v>Black or African American, non-Hispanic</c:v>
                </c:pt>
                <c:pt idx="3">
                  <c:v>White, non-Hispanic</c:v>
                </c:pt>
                <c:pt idx="4">
                  <c:v>American Indian or Alaska Native, non-Hispanic</c:v>
                </c:pt>
                <c:pt idx="5">
                  <c:v>Asian, non-Hispanic</c:v>
                </c:pt>
                <c:pt idx="6">
                  <c:v>Native Hawaiian or other Pacific Islander, non-Hispanic</c:v>
                </c:pt>
                <c:pt idx="7">
                  <c:v>Two or more races, non-Hispanic</c:v>
                </c:pt>
                <c:pt idx="8">
                  <c:v>Race and/or ethnicity unknown</c:v>
                </c:pt>
              </c:strCache>
            </c:strRef>
          </c:cat>
          <c:val>
            <c:numRef>
              <c:f>Sheet1!$D$2:$D$10</c:f>
              <c:numCache>
                <c:formatCode>#,##0_);\(#,##0\)</c:formatCode>
                <c:ptCount val="9"/>
                <c:pt idx="0">
                  <c:v>130</c:v>
                </c:pt>
                <c:pt idx="1">
                  <c:v>182</c:v>
                </c:pt>
                <c:pt idx="2">
                  <c:v>144</c:v>
                </c:pt>
                <c:pt idx="3">
                  <c:v>2299</c:v>
                </c:pt>
                <c:pt idx="4">
                  <c:v>1</c:v>
                </c:pt>
                <c:pt idx="5">
                  <c:v>132</c:v>
                </c:pt>
                <c:pt idx="6">
                  <c:v>0</c:v>
                </c:pt>
                <c:pt idx="7">
                  <c:v>96</c:v>
                </c:pt>
                <c:pt idx="8">
                  <c:v>31</c:v>
                </c:pt>
              </c:numCache>
            </c:numRef>
          </c:val>
          <c:extLst>
            <c:ext xmlns:c16="http://schemas.microsoft.com/office/drawing/2014/chart" uri="{C3380CC4-5D6E-409C-BE32-E72D297353CC}">
              <c16:uniqueId val="{00000002-0F33-3B41-BDC4-889B8C6B53F0}"/>
            </c:ext>
          </c:extLst>
        </c:ser>
        <c:dLbls>
          <c:showLegendKey val="0"/>
          <c:showVal val="0"/>
          <c:showCatName val="0"/>
          <c:showSerName val="0"/>
          <c:showPercent val="0"/>
          <c:showBubbleSize val="0"/>
        </c:dLbls>
        <c:gapWidth val="219"/>
        <c:overlap val="-27"/>
        <c:axId val="53398735"/>
        <c:axId val="54668559"/>
      </c:barChart>
      <c:catAx>
        <c:axId val="5339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668559"/>
        <c:crosses val="autoZero"/>
        <c:auto val="1"/>
        <c:lblAlgn val="ctr"/>
        <c:lblOffset val="100"/>
        <c:noMultiLvlLbl val="0"/>
      </c:catAx>
      <c:valAx>
        <c:axId val="54668559"/>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98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chemeClr val="accent1"/>
            </a:solidFill>
            <a:ln>
              <a:noFill/>
            </a:ln>
            <a:effectLst/>
          </c:spPr>
          <c:invertIfNegative val="0"/>
          <c:cat>
            <c:strRef>
              <c:f>Sheet1!$A$2:$A$10</c:f>
              <c:strCache>
                <c:ptCount val="9"/>
                <c:pt idx="0">
                  <c:v>Nonresident aliens</c:v>
                </c:pt>
                <c:pt idx="1">
                  <c:v>Hispanic/Latino</c:v>
                </c:pt>
                <c:pt idx="2">
                  <c:v>Black or African American, non-Hispanic</c:v>
                </c:pt>
                <c:pt idx="3">
                  <c:v>White, non-Hispanic</c:v>
                </c:pt>
                <c:pt idx="4">
                  <c:v>American Indian or Alaska Native, non-Hispanic</c:v>
                </c:pt>
                <c:pt idx="5">
                  <c:v>Asian, non-Hispanic</c:v>
                </c:pt>
                <c:pt idx="6">
                  <c:v>Native Hawaiian or other Pacific Islander, non-Hispanic</c:v>
                </c:pt>
                <c:pt idx="7">
                  <c:v>Two or more races, non-Hispanic</c:v>
                </c:pt>
                <c:pt idx="8">
                  <c:v>Race and/or ethnicity unknown</c:v>
                </c:pt>
              </c:strCache>
            </c:strRef>
          </c:cat>
          <c:val>
            <c:numRef>
              <c:f>Sheet1!$B$2:$B$10</c:f>
              <c:numCache>
                <c:formatCode>General</c:formatCode>
                <c:ptCount val="9"/>
                <c:pt idx="0">
                  <c:v>0</c:v>
                </c:pt>
                <c:pt idx="1">
                  <c:v>0</c:v>
                </c:pt>
                <c:pt idx="2">
                  <c:v>0</c:v>
                </c:pt>
                <c:pt idx="3">
                  <c:v>0</c:v>
                </c:pt>
                <c:pt idx="4">
                  <c:v>0</c:v>
                </c:pt>
                <c:pt idx="5">
                  <c:v>0</c:v>
                </c:pt>
                <c:pt idx="7">
                  <c:v>0</c:v>
                </c:pt>
                <c:pt idx="8">
                  <c:v>0</c:v>
                </c:pt>
              </c:numCache>
            </c:numRef>
          </c:val>
          <c:extLst>
            <c:ext xmlns:c16="http://schemas.microsoft.com/office/drawing/2014/chart" uri="{C3380CC4-5D6E-409C-BE32-E72D297353CC}">
              <c16:uniqueId val="{00000000-0F33-3B41-BDC4-889B8C6B53F0}"/>
            </c:ext>
          </c:extLst>
        </c:ser>
        <c:ser>
          <c:idx val="1"/>
          <c:order val="1"/>
          <c:tx>
            <c:strRef>
              <c:f>Sheet1!$C$1</c:f>
              <c:strCache>
                <c:ptCount val="1"/>
                <c:pt idx="0">
                  <c:v>2017</c:v>
                </c:pt>
              </c:strCache>
            </c:strRef>
          </c:tx>
          <c:spPr>
            <a:solidFill>
              <a:schemeClr val="accent2"/>
            </a:solidFill>
            <a:ln>
              <a:noFill/>
            </a:ln>
            <a:effectLst/>
          </c:spPr>
          <c:invertIfNegative val="0"/>
          <c:cat>
            <c:strRef>
              <c:f>Sheet1!$A$2:$A$10</c:f>
              <c:strCache>
                <c:ptCount val="9"/>
                <c:pt idx="0">
                  <c:v>Nonresident aliens</c:v>
                </c:pt>
                <c:pt idx="1">
                  <c:v>Hispanic/Latino</c:v>
                </c:pt>
                <c:pt idx="2">
                  <c:v>Black or African American, non-Hispanic</c:v>
                </c:pt>
                <c:pt idx="3">
                  <c:v>White, non-Hispanic</c:v>
                </c:pt>
                <c:pt idx="4">
                  <c:v>American Indian or Alaska Native, non-Hispanic</c:v>
                </c:pt>
                <c:pt idx="5">
                  <c:v>Asian, non-Hispanic</c:v>
                </c:pt>
                <c:pt idx="6">
                  <c:v>Native Hawaiian or other Pacific Islander, non-Hispanic</c:v>
                </c:pt>
                <c:pt idx="7">
                  <c:v>Two or more races, non-Hispanic</c:v>
                </c:pt>
                <c:pt idx="8">
                  <c:v>Race and/or ethnicity unknown</c:v>
                </c:pt>
              </c:strCache>
            </c:strRef>
          </c:cat>
          <c:val>
            <c:numRef>
              <c:f>Sheet1!$C$2:$C$10</c:f>
              <c:numCache>
                <c:formatCode>#,##0_);\(#,##0\)</c:formatCode>
                <c:ptCount val="9"/>
                <c:pt idx="0">
                  <c:v>15</c:v>
                </c:pt>
                <c:pt idx="1">
                  <c:v>44</c:v>
                </c:pt>
                <c:pt idx="2">
                  <c:v>44</c:v>
                </c:pt>
                <c:pt idx="3">
                  <c:v>592</c:v>
                </c:pt>
                <c:pt idx="4">
                  <c:v>1</c:v>
                </c:pt>
                <c:pt idx="5">
                  <c:v>33</c:v>
                </c:pt>
                <c:pt idx="7">
                  <c:v>26</c:v>
                </c:pt>
                <c:pt idx="8">
                  <c:v>3</c:v>
                </c:pt>
              </c:numCache>
            </c:numRef>
          </c:val>
          <c:extLst>
            <c:ext xmlns:c16="http://schemas.microsoft.com/office/drawing/2014/chart" uri="{C3380CC4-5D6E-409C-BE32-E72D297353CC}">
              <c16:uniqueId val="{00000001-0F33-3B41-BDC4-889B8C6B53F0}"/>
            </c:ext>
          </c:extLst>
        </c:ser>
        <c:ser>
          <c:idx val="2"/>
          <c:order val="2"/>
          <c:tx>
            <c:strRef>
              <c:f>Sheet1!$D$1</c:f>
              <c:strCache>
                <c:ptCount val="1"/>
                <c:pt idx="0">
                  <c:v>2018</c:v>
                </c:pt>
              </c:strCache>
            </c:strRef>
          </c:tx>
          <c:spPr>
            <a:solidFill>
              <a:schemeClr val="accent3"/>
            </a:solidFill>
            <a:ln>
              <a:noFill/>
            </a:ln>
            <a:effectLst/>
          </c:spPr>
          <c:invertIfNegative val="0"/>
          <c:cat>
            <c:strRef>
              <c:f>Sheet1!$A$2:$A$10</c:f>
              <c:strCache>
                <c:ptCount val="9"/>
                <c:pt idx="0">
                  <c:v>Nonresident aliens</c:v>
                </c:pt>
                <c:pt idx="1">
                  <c:v>Hispanic/Latino</c:v>
                </c:pt>
                <c:pt idx="2">
                  <c:v>Black or African American, non-Hispanic</c:v>
                </c:pt>
                <c:pt idx="3">
                  <c:v>White, non-Hispanic</c:v>
                </c:pt>
                <c:pt idx="4">
                  <c:v>American Indian or Alaska Native, non-Hispanic</c:v>
                </c:pt>
                <c:pt idx="5">
                  <c:v>Asian, non-Hispanic</c:v>
                </c:pt>
                <c:pt idx="6">
                  <c:v>Native Hawaiian or other Pacific Islander, non-Hispanic</c:v>
                </c:pt>
                <c:pt idx="7">
                  <c:v>Two or more races, non-Hispanic</c:v>
                </c:pt>
                <c:pt idx="8">
                  <c:v>Race and/or ethnicity unknown</c:v>
                </c:pt>
              </c:strCache>
            </c:strRef>
          </c:cat>
          <c:val>
            <c:numRef>
              <c:f>Sheet1!$D$2:$D$10</c:f>
              <c:numCache>
                <c:formatCode>#,##0_);\(#,##0\)</c:formatCode>
                <c:ptCount val="9"/>
                <c:pt idx="0">
                  <c:v>12</c:v>
                </c:pt>
                <c:pt idx="1">
                  <c:v>64</c:v>
                </c:pt>
                <c:pt idx="2">
                  <c:v>40</c:v>
                </c:pt>
                <c:pt idx="3">
                  <c:v>549</c:v>
                </c:pt>
                <c:pt idx="4">
                  <c:v>0</c:v>
                </c:pt>
                <c:pt idx="5">
                  <c:v>51</c:v>
                </c:pt>
                <c:pt idx="6">
                  <c:v>0</c:v>
                </c:pt>
                <c:pt idx="7">
                  <c:v>33</c:v>
                </c:pt>
                <c:pt idx="8">
                  <c:v>1</c:v>
                </c:pt>
              </c:numCache>
            </c:numRef>
          </c:val>
          <c:extLst>
            <c:ext xmlns:c16="http://schemas.microsoft.com/office/drawing/2014/chart" uri="{C3380CC4-5D6E-409C-BE32-E72D297353CC}">
              <c16:uniqueId val="{00000002-0F33-3B41-BDC4-889B8C6B53F0}"/>
            </c:ext>
          </c:extLst>
        </c:ser>
        <c:dLbls>
          <c:showLegendKey val="0"/>
          <c:showVal val="0"/>
          <c:showCatName val="0"/>
          <c:showSerName val="0"/>
          <c:showPercent val="0"/>
          <c:showBubbleSize val="0"/>
        </c:dLbls>
        <c:gapWidth val="219"/>
        <c:overlap val="-27"/>
        <c:axId val="53398735"/>
        <c:axId val="54668559"/>
      </c:barChart>
      <c:catAx>
        <c:axId val="5339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668559"/>
        <c:crosses val="autoZero"/>
        <c:auto val="1"/>
        <c:lblAlgn val="ctr"/>
        <c:lblOffset val="100"/>
        <c:noMultiLvlLbl val="0"/>
      </c:catAx>
      <c:valAx>
        <c:axId val="54668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98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13T09:32:22.131" idx="1">
    <p:pos x="10" y="10"/>
    <p:text>[@Kevin Saunders]  - doesn't slide 7 show that Pharmacy has declined as a top major? Is there another way to show this or can you help me with the narrative.  Thanks
</p:text>
    <p:extLst>
      <p:ext uri="{C676402C-5697-4E1C-873F-D02D1690AC5C}">
        <p15:threadingInfo xmlns:p15="http://schemas.microsoft.com/office/powerpoint/2012/main" timeZoneBias="420"/>
      </p:ext>
    </p:extLst>
  </p:cm>
  <p:cm authorId="2" dt="2019-08-14T10:38:19.975" idx="1">
    <p:pos x="10" y="106"/>
    <p:text>Not sure what you mean here. While the overall enrollment is declining (as a function of competition factors among PharmD programs) it remains a high enrollment program. Also, this decline is more than offset by OTD.
</p:text>
    <p:extLst>
      <p:ext uri="{C676402C-5697-4E1C-873F-D02D1690AC5C}">
        <p15:threadingInfo xmlns:p15="http://schemas.microsoft.com/office/powerpoint/2012/main" timeZoneBias="42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F3C27C-49F3-40E0-B3D2-169409A1C21B}" type="datetimeFigureOut">
              <a:rPr lang="en-US"/>
              <a:t>8/21/2019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4C36DA-4BAC-4034-9D1F-8CC59E4D4169}" type="slidenum">
              <a:rPr lang="en-US"/>
              <a:t>‹#›</a:t>
            </a:fld>
            <a:endParaRPr lang="en-US"/>
          </a:p>
        </p:txBody>
      </p:sp>
    </p:spTree>
    <p:extLst>
      <p:ext uri="{BB962C8B-B14F-4D97-AF65-F5344CB8AC3E}">
        <p14:creationId xmlns:p14="http://schemas.microsoft.com/office/powerpoint/2010/main" val="338256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1</a:t>
            </a:fld>
            <a:endParaRPr lang="en-US"/>
          </a:p>
        </p:txBody>
      </p:sp>
    </p:spTree>
    <p:extLst>
      <p:ext uri="{BB962C8B-B14F-4D97-AF65-F5344CB8AC3E}">
        <p14:creationId xmlns:p14="http://schemas.microsoft.com/office/powerpoint/2010/main" val="341039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Notice the prolific growth in students with two or more majors from Fall 2006, noting that our undergraduate student population was largely the same (declined by almost 80 students during that window; 2913 in 2006 vs. 2834 in 2018)</a:t>
            </a:r>
          </a:p>
        </p:txBody>
      </p:sp>
      <p:sp>
        <p:nvSpPr>
          <p:cNvPr id="4" name="Slide Number Placeholder 3"/>
          <p:cNvSpPr>
            <a:spLocks noGrp="1"/>
          </p:cNvSpPr>
          <p:nvPr>
            <p:ph type="sldNum" sz="quarter" idx="5"/>
          </p:nvPr>
        </p:nvSpPr>
        <p:spPr/>
        <p:txBody>
          <a:bodyPr/>
          <a:lstStyle/>
          <a:p>
            <a:fld id="{B94C36DA-4BAC-4034-9D1F-8CC59E4D4169}" type="slidenum">
              <a:rPr lang="en-US"/>
              <a:t>10</a:t>
            </a:fld>
            <a:endParaRPr lang="en-US"/>
          </a:p>
        </p:txBody>
      </p:sp>
    </p:spTree>
    <p:extLst>
      <p:ext uri="{BB962C8B-B14F-4D97-AF65-F5344CB8AC3E}">
        <p14:creationId xmlns:p14="http://schemas.microsoft.com/office/powerpoint/2010/main" val="142614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look at the number of undergraduate majors compared to the number of undergraduate students (in 100's). As the institution thinks about adding curricular programs in an effort to attract more students, there needs to be a balancing conversation around overall portfolio and sustainability.</a:t>
            </a:r>
          </a:p>
        </p:txBody>
      </p:sp>
      <p:sp>
        <p:nvSpPr>
          <p:cNvPr id="4" name="Slide Number Placeholder 3"/>
          <p:cNvSpPr>
            <a:spLocks noGrp="1"/>
          </p:cNvSpPr>
          <p:nvPr>
            <p:ph type="sldNum" sz="quarter" idx="5"/>
          </p:nvPr>
        </p:nvSpPr>
        <p:spPr/>
        <p:txBody>
          <a:bodyPr/>
          <a:lstStyle/>
          <a:p>
            <a:fld id="{B94C36DA-4BAC-4034-9D1F-8CC59E4D4169}" type="slidenum">
              <a:rPr lang="en-US"/>
              <a:t>11</a:t>
            </a:fld>
            <a:endParaRPr lang="en-US"/>
          </a:p>
        </p:txBody>
      </p:sp>
    </p:spTree>
    <p:extLst>
      <p:ext uri="{BB962C8B-B14F-4D97-AF65-F5344CB8AC3E}">
        <p14:creationId xmlns:p14="http://schemas.microsoft.com/office/powerpoint/2010/main" val="125971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12</a:t>
            </a:fld>
            <a:endParaRPr lang="en-US"/>
          </a:p>
        </p:txBody>
      </p:sp>
    </p:spTree>
    <p:extLst>
      <p:ext uri="{BB962C8B-B14F-4D97-AF65-F5344CB8AC3E}">
        <p14:creationId xmlns:p14="http://schemas.microsoft.com/office/powerpoint/2010/main" val="1792408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13</a:t>
            </a:fld>
            <a:endParaRPr lang="en-US"/>
          </a:p>
        </p:txBody>
      </p:sp>
    </p:spTree>
    <p:extLst>
      <p:ext uri="{BB962C8B-B14F-4D97-AF65-F5344CB8AC3E}">
        <p14:creationId xmlns:p14="http://schemas.microsoft.com/office/powerpoint/2010/main" val="126836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14</a:t>
            </a:fld>
            <a:endParaRPr lang="en-US"/>
          </a:p>
        </p:txBody>
      </p:sp>
    </p:spTree>
    <p:extLst>
      <p:ext uri="{BB962C8B-B14F-4D97-AF65-F5344CB8AC3E}">
        <p14:creationId xmlns:p14="http://schemas.microsoft.com/office/powerpoint/2010/main" val="837865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15</a:t>
            </a:fld>
            <a:endParaRPr lang="en-US"/>
          </a:p>
        </p:txBody>
      </p:sp>
    </p:spTree>
    <p:extLst>
      <p:ext uri="{BB962C8B-B14F-4D97-AF65-F5344CB8AC3E}">
        <p14:creationId xmlns:p14="http://schemas.microsoft.com/office/powerpoint/2010/main" val="264729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16</a:t>
            </a:fld>
            <a:endParaRPr lang="en-US"/>
          </a:p>
        </p:txBody>
      </p:sp>
    </p:spTree>
    <p:extLst>
      <p:ext uri="{BB962C8B-B14F-4D97-AF65-F5344CB8AC3E}">
        <p14:creationId xmlns:p14="http://schemas.microsoft.com/office/powerpoint/2010/main" val="200092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17</a:t>
            </a:fld>
            <a:endParaRPr lang="en-US"/>
          </a:p>
        </p:txBody>
      </p:sp>
    </p:spTree>
    <p:extLst>
      <p:ext uri="{BB962C8B-B14F-4D97-AF65-F5344CB8AC3E}">
        <p14:creationId xmlns:p14="http://schemas.microsoft.com/office/powerpoint/2010/main" val="3110611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18</a:t>
            </a:fld>
            <a:endParaRPr lang="en-US"/>
          </a:p>
        </p:txBody>
      </p:sp>
    </p:spTree>
    <p:extLst>
      <p:ext uri="{BB962C8B-B14F-4D97-AF65-F5344CB8AC3E}">
        <p14:creationId xmlns:p14="http://schemas.microsoft.com/office/powerpoint/2010/main" val="209425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we see an increase in the number and percentage of students of color in future high school graduating classes, with white students shifting from 63% in 2010 to 55% in 2030. Notice the greatest increase in Hispanic students represented by the green circle (as a percentage).</a:t>
            </a:r>
          </a:p>
        </p:txBody>
      </p:sp>
      <p:sp>
        <p:nvSpPr>
          <p:cNvPr id="4" name="Slide Number Placeholder 3"/>
          <p:cNvSpPr>
            <a:spLocks noGrp="1"/>
          </p:cNvSpPr>
          <p:nvPr>
            <p:ph type="sldNum" sz="quarter" idx="5"/>
          </p:nvPr>
        </p:nvSpPr>
        <p:spPr/>
        <p:txBody>
          <a:bodyPr/>
          <a:lstStyle/>
          <a:p>
            <a:fld id="{B94C36DA-4BAC-4034-9D1F-8CC59E4D4169}" type="slidenum">
              <a:rPr lang="en-US"/>
              <a:t>19</a:t>
            </a:fld>
            <a:endParaRPr lang="en-US"/>
          </a:p>
        </p:txBody>
      </p:sp>
    </p:spTree>
    <p:extLst>
      <p:ext uri="{BB962C8B-B14F-4D97-AF65-F5344CB8AC3E}">
        <p14:creationId xmlns:p14="http://schemas.microsoft.com/office/powerpoint/2010/main" val="380936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2</a:t>
            </a:fld>
            <a:endParaRPr lang="en-US"/>
          </a:p>
        </p:txBody>
      </p:sp>
    </p:spTree>
    <p:extLst>
      <p:ext uri="{BB962C8B-B14F-4D97-AF65-F5344CB8AC3E}">
        <p14:creationId xmlns:p14="http://schemas.microsoft.com/office/powerpoint/2010/main" val="2548374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Zooming in to Iowa, here is a comparison between 2017 and projections for 2029. We see a similar pattern with a decline in the number of White students, growing percentages in Black and Asian American. Iowa has a distinct pattern of a decline in Hispanic. Note that Drake's recruitment territory is much broader than Iowa. Regardless, we will see a changing racial/ethnic portfolio in the future.</a:t>
            </a:r>
          </a:p>
        </p:txBody>
      </p:sp>
      <p:sp>
        <p:nvSpPr>
          <p:cNvPr id="4" name="Slide Number Placeholder 3"/>
          <p:cNvSpPr>
            <a:spLocks noGrp="1"/>
          </p:cNvSpPr>
          <p:nvPr>
            <p:ph type="sldNum" sz="quarter" idx="5"/>
          </p:nvPr>
        </p:nvSpPr>
        <p:spPr/>
        <p:txBody>
          <a:bodyPr/>
          <a:lstStyle/>
          <a:p>
            <a:fld id="{B94C36DA-4BAC-4034-9D1F-8CC59E4D4169}" type="slidenum">
              <a:rPr lang="en-US"/>
              <a:t>20</a:t>
            </a:fld>
            <a:endParaRPr lang="en-US"/>
          </a:p>
        </p:txBody>
      </p:sp>
    </p:spTree>
    <p:extLst>
      <p:ext uri="{BB962C8B-B14F-4D97-AF65-F5344CB8AC3E}">
        <p14:creationId xmlns:p14="http://schemas.microsoft.com/office/powerpoint/2010/main" val="654834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21</a:t>
            </a:fld>
            <a:endParaRPr lang="en-US"/>
          </a:p>
        </p:txBody>
      </p:sp>
    </p:spTree>
    <p:extLst>
      <p:ext uri="{BB962C8B-B14F-4D97-AF65-F5344CB8AC3E}">
        <p14:creationId xmlns:p14="http://schemas.microsoft.com/office/powerpoint/2010/main" val="3233459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22</a:t>
            </a:fld>
            <a:endParaRPr lang="en-US"/>
          </a:p>
        </p:txBody>
      </p:sp>
    </p:spTree>
    <p:extLst>
      <p:ext uri="{BB962C8B-B14F-4D97-AF65-F5344CB8AC3E}">
        <p14:creationId xmlns:p14="http://schemas.microsoft.com/office/powerpoint/2010/main" val="280370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23</a:t>
            </a:fld>
            <a:endParaRPr lang="en-US"/>
          </a:p>
        </p:txBody>
      </p:sp>
    </p:spTree>
    <p:extLst>
      <p:ext uri="{BB962C8B-B14F-4D97-AF65-F5344CB8AC3E}">
        <p14:creationId xmlns:p14="http://schemas.microsoft.com/office/powerpoint/2010/main" val="3054385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24</a:t>
            </a:fld>
            <a:endParaRPr lang="en-US"/>
          </a:p>
        </p:txBody>
      </p:sp>
    </p:spTree>
    <p:extLst>
      <p:ext uri="{BB962C8B-B14F-4D97-AF65-F5344CB8AC3E}">
        <p14:creationId xmlns:p14="http://schemas.microsoft.com/office/powerpoint/2010/main" val="2839221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25</a:t>
            </a:fld>
            <a:endParaRPr lang="en-US"/>
          </a:p>
        </p:txBody>
      </p:sp>
    </p:spTree>
    <p:extLst>
      <p:ext uri="{BB962C8B-B14F-4D97-AF65-F5344CB8AC3E}">
        <p14:creationId xmlns:p14="http://schemas.microsoft.com/office/powerpoint/2010/main" val="1025187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26</a:t>
            </a:fld>
            <a:endParaRPr lang="en-US"/>
          </a:p>
        </p:txBody>
      </p:sp>
    </p:spTree>
    <p:extLst>
      <p:ext uri="{BB962C8B-B14F-4D97-AF65-F5344CB8AC3E}">
        <p14:creationId xmlns:p14="http://schemas.microsoft.com/office/powerpoint/2010/main" val="450378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27</a:t>
            </a:fld>
            <a:endParaRPr lang="en-US"/>
          </a:p>
        </p:txBody>
      </p:sp>
    </p:spTree>
    <p:extLst>
      <p:ext uri="{BB962C8B-B14F-4D97-AF65-F5344CB8AC3E}">
        <p14:creationId xmlns:p14="http://schemas.microsoft.com/office/powerpoint/2010/main" val="3514433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28</a:t>
            </a:fld>
            <a:endParaRPr lang="en-US"/>
          </a:p>
        </p:txBody>
      </p:sp>
    </p:spTree>
    <p:extLst>
      <p:ext uri="{BB962C8B-B14F-4D97-AF65-F5344CB8AC3E}">
        <p14:creationId xmlns:p14="http://schemas.microsoft.com/office/powerpoint/2010/main" val="392852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94C36DA-4BAC-4034-9D1F-8CC59E4D4169}" type="slidenum">
              <a:rPr lang="en-US"/>
              <a:t>29</a:t>
            </a:fld>
            <a:endParaRPr lang="en-US"/>
          </a:p>
        </p:txBody>
      </p:sp>
    </p:spTree>
    <p:extLst>
      <p:ext uri="{BB962C8B-B14F-4D97-AF65-F5344CB8AC3E}">
        <p14:creationId xmlns:p14="http://schemas.microsoft.com/office/powerpoint/2010/main" val="182554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3</a:t>
            </a:fld>
            <a:endParaRPr lang="en-US"/>
          </a:p>
        </p:txBody>
      </p:sp>
    </p:spTree>
    <p:extLst>
      <p:ext uri="{BB962C8B-B14F-4D97-AF65-F5344CB8AC3E}">
        <p14:creationId xmlns:p14="http://schemas.microsoft.com/office/powerpoint/2010/main" val="922637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Insight regarding % for 2019 EFR:</a:t>
            </a:r>
          </a:p>
          <a:p>
            <a:endParaRPr lang="en-US">
              <a:cs typeface="Calibri"/>
            </a:endParaRPr>
          </a:p>
        </p:txBody>
      </p:sp>
      <p:sp>
        <p:nvSpPr>
          <p:cNvPr id="4" name="Slide Number Placeholder 3"/>
          <p:cNvSpPr>
            <a:spLocks noGrp="1"/>
          </p:cNvSpPr>
          <p:nvPr>
            <p:ph type="sldNum" sz="quarter" idx="5"/>
          </p:nvPr>
        </p:nvSpPr>
        <p:spPr/>
        <p:txBody>
          <a:bodyPr/>
          <a:lstStyle/>
          <a:p>
            <a:fld id="{B94C36DA-4BAC-4034-9D1F-8CC59E4D4169}" type="slidenum">
              <a:rPr lang="en-US"/>
              <a:t>30</a:t>
            </a:fld>
            <a:endParaRPr lang="en-US"/>
          </a:p>
        </p:txBody>
      </p:sp>
    </p:spTree>
    <p:extLst>
      <p:ext uri="{BB962C8B-B14F-4D97-AF65-F5344CB8AC3E}">
        <p14:creationId xmlns:p14="http://schemas.microsoft.com/office/powerpoint/2010/main" val="190357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KS Note: consider the line at the top of the slide as a cue: Student move to Health and Engineering, away from Education and Humanities. This has some important implications for Drake given our portfolio of programs.</a:t>
            </a:r>
          </a:p>
        </p:txBody>
      </p:sp>
      <p:sp>
        <p:nvSpPr>
          <p:cNvPr id="4" name="Slide Number Placeholder 3"/>
          <p:cNvSpPr>
            <a:spLocks noGrp="1"/>
          </p:cNvSpPr>
          <p:nvPr>
            <p:ph type="sldNum" sz="quarter" idx="5"/>
          </p:nvPr>
        </p:nvSpPr>
        <p:spPr/>
        <p:txBody>
          <a:bodyPr/>
          <a:lstStyle/>
          <a:p>
            <a:fld id="{B94C36DA-4BAC-4034-9D1F-8CC59E4D4169}" type="slidenum">
              <a:rPr lang="en-US"/>
              <a:t>4</a:t>
            </a:fld>
            <a:endParaRPr lang="en-US"/>
          </a:p>
        </p:txBody>
      </p:sp>
    </p:spTree>
    <p:extLst>
      <p:ext uri="{BB962C8B-B14F-4D97-AF65-F5344CB8AC3E}">
        <p14:creationId xmlns:p14="http://schemas.microsoft.com/office/powerpoint/2010/main" val="373586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In connection with the previous slide regarding national trends here we take a look at the Iowa Workforce needs. </a:t>
            </a:r>
          </a:p>
          <a:p>
            <a:r>
              <a:rPr lang="en-US">
                <a:cs typeface="Calibri"/>
              </a:rPr>
              <a:t>Growth</a:t>
            </a:r>
            <a:r>
              <a:rPr lang="en-US"/>
              <a:t>: health fields, technology, business; decline: humanities, education</a:t>
            </a:r>
            <a:r>
              <a:rPr lang="en-US">
                <a:cs typeface="Calibri"/>
              </a:rPr>
              <a:t> employers are hiring. (SH)</a:t>
            </a:r>
            <a:endParaRPr lang="en-US"/>
          </a:p>
          <a:p>
            <a:endParaRPr lang="en-US">
              <a:cs typeface="Calibri"/>
            </a:endParaRPr>
          </a:p>
          <a:p>
            <a:endParaRPr lang="en-US">
              <a:cs typeface="Calibri"/>
            </a:endParaRPr>
          </a:p>
          <a:p>
            <a:r>
              <a:rPr lang="en-US">
                <a:cs typeface="Calibri"/>
              </a:rPr>
              <a:t>KS note: Consider the Iowa workforce needs in the context of the previous slide (growth: health fields, technology, business; decline: humanities, education)</a:t>
            </a:r>
          </a:p>
          <a:p>
            <a:endParaRPr lang="en-US">
              <a:cs typeface="Calibri"/>
            </a:endParaRPr>
          </a:p>
        </p:txBody>
      </p:sp>
      <p:sp>
        <p:nvSpPr>
          <p:cNvPr id="4" name="Slide Number Placeholder 3"/>
          <p:cNvSpPr>
            <a:spLocks noGrp="1"/>
          </p:cNvSpPr>
          <p:nvPr>
            <p:ph type="sldNum" sz="quarter" idx="5"/>
          </p:nvPr>
        </p:nvSpPr>
        <p:spPr/>
        <p:txBody>
          <a:bodyPr/>
          <a:lstStyle/>
          <a:p>
            <a:fld id="{B94C36DA-4BAC-4034-9D1F-8CC59E4D4169}" type="slidenum">
              <a:rPr lang="en-US"/>
              <a:t>5</a:t>
            </a:fld>
            <a:endParaRPr lang="en-US"/>
          </a:p>
        </p:txBody>
      </p:sp>
    </p:spTree>
    <p:extLst>
      <p:ext uri="{BB962C8B-B14F-4D97-AF65-F5344CB8AC3E}">
        <p14:creationId xmlns:p14="http://schemas.microsoft.com/office/powerpoint/2010/main" val="46615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Orientation is difficult to read – would likely switch to horizontal orientation</a:t>
            </a:r>
          </a:p>
          <a:p>
            <a:r>
              <a:rPr lang="en-US">
                <a:cs typeface="Calibri"/>
              </a:rPr>
              <a:t>Think about reducing the number of programs presented to focus on the main point (highest # conferred)</a:t>
            </a:r>
          </a:p>
          <a:p>
            <a:r>
              <a:rPr lang="en-US">
                <a:cs typeface="Calibri"/>
              </a:rPr>
              <a:t>May want to mimic format for National Trends with only presenting 17-18 data (not sure that the three year trend is the purpose here). If the purpose is to look at programs with growth and decline in the past three years then I'd split the group to present that way (+ business, - education) in separate slides.</a:t>
            </a:r>
          </a:p>
          <a:p>
            <a:endParaRPr lang="en-US">
              <a:cs typeface="Calibri"/>
            </a:endParaRPr>
          </a:p>
          <a:p>
            <a:r>
              <a:rPr lang="en-US">
                <a:cs typeface="Calibri"/>
              </a:rPr>
              <a:t>Where are Drake trends.  Drake's 17-18 data shows that our undergraduate degrees are inline with National trends. (SH)</a:t>
            </a:r>
          </a:p>
          <a:p>
            <a:endParaRPr lang="en-US">
              <a:cs typeface="Calibri"/>
            </a:endParaRPr>
          </a:p>
          <a:p>
            <a:r>
              <a:rPr lang="en-US">
                <a:cs typeface="Calibri"/>
              </a:rPr>
              <a:t>In that our top majors continue to </a:t>
            </a:r>
          </a:p>
          <a:p>
            <a:endParaRPr lang="en-US">
              <a:cs typeface="Calibri"/>
            </a:endParaRPr>
          </a:p>
          <a:p>
            <a:r>
              <a:rPr lang="en-US">
                <a:cs typeface="Calibri"/>
              </a:rPr>
              <a:t>KS note: You could simply ask the group to consider the national trends in degree completion, the Iowa trends in workforce needs, and the alignment with Drake's top completions. You could even invite the group to comment on what they notice (and then fill in if they don't name the points that you've identified). Making it more interactive on this slide might open up good dialogue with the group and keep the presentation energy up.</a:t>
            </a:r>
          </a:p>
        </p:txBody>
      </p:sp>
      <p:sp>
        <p:nvSpPr>
          <p:cNvPr id="4" name="Slide Number Placeholder 3"/>
          <p:cNvSpPr>
            <a:spLocks noGrp="1"/>
          </p:cNvSpPr>
          <p:nvPr>
            <p:ph type="sldNum" sz="quarter" idx="5"/>
          </p:nvPr>
        </p:nvSpPr>
        <p:spPr/>
        <p:txBody>
          <a:bodyPr/>
          <a:lstStyle/>
          <a:p>
            <a:fld id="{B94C36DA-4BAC-4034-9D1F-8CC59E4D4169}" type="slidenum">
              <a:rPr lang="en-US"/>
              <a:t>6</a:t>
            </a:fld>
            <a:endParaRPr lang="en-US"/>
          </a:p>
        </p:txBody>
      </p:sp>
    </p:spTree>
    <p:extLst>
      <p:ext uri="{BB962C8B-B14F-4D97-AF65-F5344CB8AC3E}">
        <p14:creationId xmlns:p14="http://schemas.microsoft.com/office/powerpoint/2010/main" val="216295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simplify with 14, 16, 18 data</a:t>
            </a:r>
          </a:p>
          <a:p>
            <a:endParaRPr lang="en-US">
              <a:cs typeface="Calibri"/>
            </a:endParaRPr>
          </a:p>
          <a:p>
            <a:r>
              <a:rPr lang="en-US">
                <a:cs typeface="Calibri"/>
              </a:rPr>
              <a:t>Drake's top majors show us that Drake continues to have high student interest in areas that align with the National trends. (SH)</a:t>
            </a:r>
          </a:p>
          <a:p>
            <a:endParaRPr lang="en-US">
              <a:cs typeface="Calibri"/>
            </a:endParaRPr>
          </a:p>
        </p:txBody>
      </p:sp>
      <p:sp>
        <p:nvSpPr>
          <p:cNvPr id="4" name="Slide Number Placeholder 3"/>
          <p:cNvSpPr>
            <a:spLocks noGrp="1"/>
          </p:cNvSpPr>
          <p:nvPr>
            <p:ph type="sldNum" sz="quarter" idx="5"/>
          </p:nvPr>
        </p:nvSpPr>
        <p:spPr/>
        <p:txBody>
          <a:bodyPr/>
          <a:lstStyle/>
          <a:p>
            <a:fld id="{B94C36DA-4BAC-4034-9D1F-8CC59E4D4169}" type="slidenum">
              <a:rPr lang="en-US"/>
              <a:t>7</a:t>
            </a:fld>
            <a:endParaRPr lang="en-US"/>
          </a:p>
        </p:txBody>
      </p:sp>
    </p:spTree>
    <p:extLst>
      <p:ext uri="{BB962C8B-B14F-4D97-AF65-F5344CB8AC3E}">
        <p14:creationId xmlns:p14="http://schemas.microsoft.com/office/powerpoint/2010/main" val="414283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sure I would include ENS as new major.</a:t>
            </a:r>
          </a:p>
          <a:p>
            <a:endParaRPr lang="en-US">
              <a:cs typeface="Calibri"/>
            </a:endParaRPr>
          </a:p>
          <a:p>
            <a:r>
              <a:rPr lang="en-US">
                <a:cs typeface="Calibri"/>
              </a:rPr>
              <a:t>Two of Drake's new majors, Data Analytics and OT, not only align with the National trends but they are experiencing fast growth.   (SH)</a:t>
            </a:r>
          </a:p>
        </p:txBody>
      </p:sp>
      <p:sp>
        <p:nvSpPr>
          <p:cNvPr id="4" name="Slide Number Placeholder 3"/>
          <p:cNvSpPr>
            <a:spLocks noGrp="1"/>
          </p:cNvSpPr>
          <p:nvPr>
            <p:ph type="sldNum" sz="quarter" idx="5"/>
          </p:nvPr>
        </p:nvSpPr>
        <p:spPr/>
        <p:txBody>
          <a:bodyPr/>
          <a:lstStyle/>
          <a:p>
            <a:fld id="{B94C36DA-4BAC-4034-9D1F-8CC59E4D4169}" type="slidenum">
              <a:rPr lang="en-US"/>
              <a:t>8</a:t>
            </a:fld>
            <a:endParaRPr lang="en-US"/>
          </a:p>
        </p:txBody>
      </p:sp>
    </p:spTree>
    <p:extLst>
      <p:ext uri="{BB962C8B-B14F-4D97-AF65-F5344CB8AC3E}">
        <p14:creationId xmlns:p14="http://schemas.microsoft.com/office/powerpoint/2010/main" val="220491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C36DA-4BAC-4034-9D1F-8CC59E4D4169}" type="slidenum">
              <a:rPr lang="en-US" smtClean="0"/>
              <a:t>9</a:t>
            </a:fld>
            <a:endParaRPr lang="en-US"/>
          </a:p>
        </p:txBody>
      </p:sp>
    </p:spTree>
    <p:extLst>
      <p:ext uri="{BB962C8B-B14F-4D97-AF65-F5344CB8AC3E}">
        <p14:creationId xmlns:p14="http://schemas.microsoft.com/office/powerpoint/2010/main" val="29321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E7F491-360A-47EF-A46F-FF8608936A5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294903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7F491-360A-47EF-A46F-FF8608936A5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56559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7F491-360A-47EF-A46F-FF8608936A5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100977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7F491-360A-47EF-A46F-FF8608936A5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336577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7F491-360A-47EF-A46F-FF8608936A50}"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44808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E7F491-360A-47EF-A46F-FF8608936A50}"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1390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E7F491-360A-47EF-A46F-FF8608936A50}"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1853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E7F491-360A-47EF-A46F-FF8608936A50}"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206977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7F491-360A-47EF-A46F-FF8608936A50}"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791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E7F491-360A-47EF-A46F-FF8608936A50}"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388278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E7F491-360A-47EF-A46F-FF8608936A50}"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5C3A7-8E6C-40F5-8278-E234275A09D3}" type="slidenum">
              <a:rPr lang="en-US" smtClean="0"/>
              <a:t>‹#›</a:t>
            </a:fld>
            <a:endParaRPr lang="en-US"/>
          </a:p>
        </p:txBody>
      </p:sp>
    </p:spTree>
    <p:extLst>
      <p:ext uri="{BB962C8B-B14F-4D97-AF65-F5344CB8AC3E}">
        <p14:creationId xmlns:p14="http://schemas.microsoft.com/office/powerpoint/2010/main" val="183204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7F491-360A-47EF-A46F-FF8608936A50}" type="datetimeFigureOut">
              <a:rPr lang="en-US" smtClean="0"/>
              <a:t>8/21/2019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5C3A7-8E6C-40F5-8278-E234275A09D3}" type="slidenum">
              <a:rPr lang="en-US" smtClean="0"/>
              <a:t>‹#›</a:t>
            </a:fld>
            <a:endParaRPr lang="en-US"/>
          </a:p>
        </p:txBody>
      </p:sp>
    </p:spTree>
    <p:extLst>
      <p:ext uri="{BB962C8B-B14F-4D97-AF65-F5344CB8AC3E}">
        <p14:creationId xmlns:p14="http://schemas.microsoft.com/office/powerpoint/2010/main" val="222858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57400"/>
            <a:ext cx="6984493" cy="1089025"/>
          </a:xfrm>
        </p:spPr>
        <p:txBody>
          <a:bodyPr>
            <a:normAutofit fontScale="90000"/>
          </a:bodyPr>
          <a:lstStyle/>
          <a:p>
            <a:pPr algn="l"/>
            <a:r>
              <a:rPr lang="en-US"/>
              <a:t>Today’s Drake Student – Using What We Know </a:t>
            </a:r>
            <a:endParaRPr lang="en-US">
              <a:solidFill>
                <a:srgbClr val="00345E"/>
              </a:solidFill>
            </a:endParaRPr>
          </a:p>
        </p:txBody>
      </p:sp>
      <p:sp>
        <p:nvSpPr>
          <p:cNvPr id="3" name="Subtitle 2"/>
          <p:cNvSpPr>
            <a:spLocks noGrp="1"/>
          </p:cNvSpPr>
          <p:nvPr>
            <p:ph type="subTitle" idx="1"/>
          </p:nvPr>
        </p:nvSpPr>
        <p:spPr>
          <a:xfrm>
            <a:off x="1143000" y="3048000"/>
            <a:ext cx="6486751" cy="1752600"/>
          </a:xfrm>
        </p:spPr>
        <p:txBody>
          <a:bodyPr>
            <a:normAutofit/>
          </a:bodyPr>
          <a:lstStyle/>
          <a:p>
            <a:pPr algn="l"/>
            <a:r>
              <a:rPr lang="en-US" sz="2600" i="1">
                <a:solidFill>
                  <a:schemeClr val="tx1"/>
                </a:solidFill>
              </a:rPr>
              <a:t>Drake Symposium 2019</a:t>
            </a:r>
            <a:endParaRPr lang="en-US" sz="2600">
              <a:solidFill>
                <a:schemeClr val="tx1"/>
              </a:solidFill>
            </a:endParaRPr>
          </a:p>
        </p:txBody>
      </p:sp>
      <p:sp>
        <p:nvSpPr>
          <p:cNvPr id="4" name="Rectangle 3"/>
          <p:cNvSpPr/>
          <p:nvPr/>
        </p:nvSpPr>
        <p:spPr>
          <a:xfrm>
            <a:off x="0" y="5932714"/>
            <a:ext cx="9144000" cy="914400"/>
          </a:xfrm>
          <a:prstGeom prst="rect">
            <a:avLst/>
          </a:prstGeom>
          <a:solidFill>
            <a:srgbClr val="003968"/>
          </a:solidFill>
          <a:ln>
            <a:solidFill>
              <a:srgbClr val="003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U_Prim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5" y="5843361"/>
            <a:ext cx="1025525"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830DA7BA-625E-486D-92EB-AAA2CE064FCF}"/>
                  </a:ext>
                </a:extLst>
              </p:cNvPr>
              <p:cNvGraphicFramePr>
                <a:graphicFrameLocks noChangeAspect="1"/>
              </p:cNvGraphicFramePr>
              <p:nvPr>
                <p:extLst>
                  <p:ext uri="{D42A27DB-BD31-4B8C-83A1-F6EECF244321}">
                    <p14:modId xmlns:p14="http://schemas.microsoft.com/office/powerpoint/2010/main" val="2226604194"/>
                  </p:ext>
                </p:extLst>
              </p:nvPr>
            </p:nvGraphicFramePr>
            <p:xfrm>
              <a:off x="11292840" y="-166370"/>
              <a:ext cx="2286000" cy="1714500"/>
            </p:xfrm>
            <a:graphic>
              <a:graphicData uri="http://schemas.microsoft.com/office/powerpoint/2016/slidezoom">
                <pslz:sldZm>
                  <pslz:sldZmObj sldId="256" cId="2338179382">
                    <pslz:zmPr id="{A6F875EC-0361-4865-BA58-1B5028B4E848}"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6" name="Slide Zoom 5">
                <a:extLst>
                  <a:ext uri="{FF2B5EF4-FFF2-40B4-BE49-F238E27FC236}">
                    <a16:creationId xmlns:a16="http://schemas.microsoft.com/office/drawing/2014/main" id="{830DA7BA-625E-486D-92EB-AAA2CE064FCF}"/>
                  </a:ext>
                </a:extLst>
              </p:cNvPr>
              <p:cNvPicPr>
                <a:picLocks noGrp="1" noRot="1" noChangeAspect="1" noMove="1" noResize="1" noEditPoints="1" noAdjustHandles="1" noChangeArrowheads="1" noChangeShapeType="1"/>
              </p:cNvPicPr>
              <p:nvPr/>
            </p:nvPicPr>
            <p:blipFill>
              <a:blip r:embed="rId4"/>
              <a:stretch>
                <a:fillRect/>
              </a:stretch>
            </p:blipFill>
            <p:spPr>
              <a:xfrm>
                <a:off x="11292840" y="-16637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33817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AF4A47B-F505-4ABD-BB99-D12F23CBB02E}"/>
              </a:ext>
            </a:extLst>
          </p:cNvPr>
          <p:cNvGraphicFramePr>
            <a:graphicFrameLocks/>
          </p:cNvGraphicFramePr>
          <p:nvPr/>
        </p:nvGraphicFramePr>
        <p:xfrm>
          <a:off x="952500" y="971550"/>
          <a:ext cx="701802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13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621F0E97-DF90-47B9-AB38-7E3C89416C34}"/>
              </a:ext>
            </a:extLst>
          </p:cNvPr>
          <p:cNvPicPr>
            <a:picLocks noChangeAspect="1"/>
          </p:cNvPicPr>
          <p:nvPr/>
        </p:nvPicPr>
        <p:blipFill>
          <a:blip r:embed="rId3"/>
          <a:stretch>
            <a:fillRect/>
          </a:stretch>
        </p:blipFill>
        <p:spPr>
          <a:xfrm>
            <a:off x="68202" y="1395288"/>
            <a:ext cx="8994966" cy="5393558"/>
          </a:xfrm>
          <a:prstGeom prst="rect">
            <a:avLst/>
          </a:prstGeom>
        </p:spPr>
      </p:pic>
    </p:spTree>
    <p:extLst>
      <p:ext uri="{BB962C8B-B14F-4D97-AF65-F5344CB8AC3E}">
        <p14:creationId xmlns:p14="http://schemas.microsoft.com/office/powerpoint/2010/main" val="100350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E93D-6948-C143-91D8-D0E9712C0426}"/>
              </a:ext>
            </a:extLst>
          </p:cNvPr>
          <p:cNvSpPr>
            <a:spLocks noGrp="1"/>
          </p:cNvSpPr>
          <p:nvPr>
            <p:ph type="title"/>
          </p:nvPr>
        </p:nvSpPr>
        <p:spPr/>
        <p:txBody>
          <a:bodyPr/>
          <a:lstStyle/>
          <a:p>
            <a:r>
              <a:rPr lang="en-US"/>
              <a:t>Declining demographics</a:t>
            </a:r>
          </a:p>
        </p:txBody>
      </p:sp>
      <p:sp>
        <p:nvSpPr>
          <p:cNvPr id="3" name="Text Placeholder 2">
            <a:extLst>
              <a:ext uri="{FF2B5EF4-FFF2-40B4-BE49-F238E27FC236}">
                <a16:creationId xmlns:a16="http://schemas.microsoft.com/office/drawing/2014/main" id="{70F41F7C-CB67-8045-93FF-A088BE0DC1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742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2A4B-78CF-9C42-BDCB-5F16672D2F06}"/>
              </a:ext>
            </a:extLst>
          </p:cNvPr>
          <p:cNvSpPr>
            <a:spLocks noGrp="1"/>
          </p:cNvSpPr>
          <p:nvPr>
            <p:ph type="title"/>
          </p:nvPr>
        </p:nvSpPr>
        <p:spPr/>
        <p:txBody>
          <a:bodyPr/>
          <a:lstStyle/>
          <a:p>
            <a:r>
              <a:rPr lang="en-US"/>
              <a:t>National Data</a:t>
            </a:r>
          </a:p>
        </p:txBody>
      </p:sp>
      <p:pic>
        <p:nvPicPr>
          <p:cNvPr id="4" name="Content Placeholder 3">
            <a:extLst>
              <a:ext uri="{FF2B5EF4-FFF2-40B4-BE49-F238E27FC236}">
                <a16:creationId xmlns:a16="http://schemas.microsoft.com/office/drawing/2014/main" id="{916737AF-7EDB-5D4B-8F80-2D9E6CF301CF}"/>
              </a:ext>
            </a:extLst>
          </p:cNvPr>
          <p:cNvPicPr>
            <a:picLocks noGrp="1" noChangeAspect="1"/>
          </p:cNvPicPr>
          <p:nvPr>
            <p:ph idx="1"/>
          </p:nvPr>
        </p:nvPicPr>
        <p:blipFill>
          <a:blip r:embed="rId3"/>
          <a:stretch>
            <a:fillRect/>
          </a:stretch>
        </p:blipFill>
        <p:spPr>
          <a:xfrm>
            <a:off x="1135755" y="1600200"/>
            <a:ext cx="6872489" cy="4525963"/>
          </a:xfrm>
          <a:prstGeom prst="rect">
            <a:avLst/>
          </a:prstGeom>
        </p:spPr>
      </p:pic>
    </p:spTree>
    <p:extLst>
      <p:ext uri="{BB962C8B-B14F-4D97-AF65-F5344CB8AC3E}">
        <p14:creationId xmlns:p14="http://schemas.microsoft.com/office/powerpoint/2010/main" val="247869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E9B-771D-3D4F-9BC2-EEEFE79A6734}"/>
              </a:ext>
            </a:extLst>
          </p:cNvPr>
          <p:cNvSpPr>
            <a:spLocks noGrp="1"/>
          </p:cNvSpPr>
          <p:nvPr>
            <p:ph type="title"/>
          </p:nvPr>
        </p:nvSpPr>
        <p:spPr/>
        <p:txBody>
          <a:bodyPr/>
          <a:lstStyle/>
          <a:p>
            <a:r>
              <a:rPr lang="en-US"/>
              <a:t>State Data</a:t>
            </a:r>
          </a:p>
        </p:txBody>
      </p:sp>
      <p:pic>
        <p:nvPicPr>
          <p:cNvPr id="4" name="Content Placeholder 3">
            <a:extLst>
              <a:ext uri="{FF2B5EF4-FFF2-40B4-BE49-F238E27FC236}">
                <a16:creationId xmlns:a16="http://schemas.microsoft.com/office/drawing/2014/main" id="{1C2AB182-F92B-CB44-9C0D-3375C3236D56}"/>
              </a:ext>
            </a:extLst>
          </p:cNvPr>
          <p:cNvPicPr>
            <a:picLocks noGrp="1" noChangeAspect="1"/>
          </p:cNvPicPr>
          <p:nvPr>
            <p:ph idx="1"/>
          </p:nvPr>
        </p:nvPicPr>
        <p:blipFill>
          <a:blip r:embed="rId3"/>
          <a:stretch>
            <a:fillRect/>
          </a:stretch>
        </p:blipFill>
        <p:spPr>
          <a:xfrm>
            <a:off x="1621594" y="1600200"/>
            <a:ext cx="5900812" cy="4525963"/>
          </a:xfrm>
          <a:prstGeom prst="rect">
            <a:avLst/>
          </a:prstGeom>
        </p:spPr>
      </p:pic>
    </p:spTree>
    <p:extLst>
      <p:ext uri="{BB962C8B-B14F-4D97-AF65-F5344CB8AC3E}">
        <p14:creationId xmlns:p14="http://schemas.microsoft.com/office/powerpoint/2010/main" val="413269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109C-9FE0-7641-9898-34D8A9B69B15}"/>
              </a:ext>
            </a:extLst>
          </p:cNvPr>
          <p:cNvSpPr>
            <a:spLocks noGrp="1"/>
          </p:cNvSpPr>
          <p:nvPr>
            <p:ph type="title"/>
          </p:nvPr>
        </p:nvSpPr>
        <p:spPr/>
        <p:txBody>
          <a:bodyPr/>
          <a:lstStyle/>
          <a:p>
            <a:r>
              <a:rPr lang="en-US"/>
              <a:t>National Data</a:t>
            </a:r>
          </a:p>
        </p:txBody>
      </p:sp>
      <p:pic>
        <p:nvPicPr>
          <p:cNvPr id="4" name="Content Placeholder 3">
            <a:extLst>
              <a:ext uri="{FF2B5EF4-FFF2-40B4-BE49-F238E27FC236}">
                <a16:creationId xmlns:a16="http://schemas.microsoft.com/office/drawing/2014/main" id="{3B3D28E9-36D9-1542-A6EF-0990F0AF6633}"/>
              </a:ext>
            </a:extLst>
          </p:cNvPr>
          <p:cNvPicPr>
            <a:picLocks noGrp="1" noChangeAspect="1"/>
          </p:cNvPicPr>
          <p:nvPr>
            <p:ph idx="1"/>
          </p:nvPr>
        </p:nvPicPr>
        <p:blipFill>
          <a:blip r:embed="rId3"/>
          <a:stretch>
            <a:fillRect/>
          </a:stretch>
        </p:blipFill>
        <p:spPr>
          <a:xfrm>
            <a:off x="1113343" y="1600200"/>
            <a:ext cx="6917314" cy="4525963"/>
          </a:xfrm>
          <a:prstGeom prst="rect">
            <a:avLst/>
          </a:prstGeom>
        </p:spPr>
      </p:pic>
    </p:spTree>
    <p:extLst>
      <p:ext uri="{BB962C8B-B14F-4D97-AF65-F5344CB8AC3E}">
        <p14:creationId xmlns:p14="http://schemas.microsoft.com/office/powerpoint/2010/main" val="1856212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4E3E5620-5876-430E-9232-3FA6C70124FA}"/>
              </a:ext>
            </a:extLst>
          </p:cNvPr>
          <p:cNvPicPr>
            <a:picLocks noChangeAspect="1"/>
          </p:cNvPicPr>
          <p:nvPr/>
        </p:nvPicPr>
        <p:blipFill>
          <a:blip r:embed="rId3"/>
          <a:stretch>
            <a:fillRect/>
          </a:stretch>
        </p:blipFill>
        <p:spPr>
          <a:xfrm>
            <a:off x="1263789" y="840187"/>
            <a:ext cx="6776142" cy="5057836"/>
          </a:xfrm>
          <a:prstGeom prst="rect">
            <a:avLst/>
          </a:prstGeom>
        </p:spPr>
      </p:pic>
    </p:spTree>
    <p:extLst>
      <p:ext uri="{BB962C8B-B14F-4D97-AF65-F5344CB8AC3E}">
        <p14:creationId xmlns:p14="http://schemas.microsoft.com/office/powerpoint/2010/main" val="78932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27AE-2AF0-4A03-9E6D-CD568609D9FF}"/>
              </a:ext>
            </a:extLst>
          </p:cNvPr>
          <p:cNvSpPr>
            <a:spLocks noGrp="1"/>
          </p:cNvSpPr>
          <p:nvPr>
            <p:ph type="title"/>
          </p:nvPr>
        </p:nvSpPr>
        <p:spPr>
          <a:xfrm>
            <a:off x="457200" y="274638"/>
            <a:ext cx="8229600" cy="1143000"/>
          </a:xfrm>
        </p:spPr>
        <p:txBody>
          <a:bodyPr>
            <a:normAutofit fontScale="90000"/>
          </a:bodyPr>
          <a:lstStyle/>
          <a:p>
            <a:r>
              <a:rPr lang="en-US"/>
              <a:t>Forecasted Growth Regional </a:t>
            </a:r>
            <a:br>
              <a:rPr lang="en-US"/>
            </a:br>
            <a:r>
              <a:rPr lang="en-US"/>
              <a:t>Four-Year Institutions 2012-2029</a:t>
            </a:r>
          </a:p>
        </p:txBody>
      </p:sp>
      <p:pic>
        <p:nvPicPr>
          <p:cNvPr id="4" name="Picture 4" descr="A close up of a piece of paper&#10;&#10;Description generated with very high confidence">
            <a:extLst>
              <a:ext uri="{FF2B5EF4-FFF2-40B4-BE49-F238E27FC236}">
                <a16:creationId xmlns:a16="http://schemas.microsoft.com/office/drawing/2014/main" id="{92DCD1A9-8285-48F7-B835-47FC095257CC}"/>
              </a:ext>
            </a:extLst>
          </p:cNvPr>
          <p:cNvPicPr>
            <a:picLocks noGrp="1" noChangeAspect="1"/>
          </p:cNvPicPr>
          <p:nvPr>
            <p:ph idx="1"/>
          </p:nvPr>
        </p:nvPicPr>
        <p:blipFill rotWithShape="1">
          <a:blip r:embed="rId3"/>
          <a:srcRect l="150" r="2096" b="8184"/>
          <a:stretch/>
        </p:blipFill>
        <p:spPr>
          <a:xfrm>
            <a:off x="1105992" y="1578324"/>
            <a:ext cx="6964642" cy="4898038"/>
          </a:xfrm>
          <a:prstGeom prst="rect">
            <a:avLst/>
          </a:prstGeom>
        </p:spPr>
      </p:pic>
    </p:spTree>
    <p:extLst>
      <p:ext uri="{BB962C8B-B14F-4D97-AF65-F5344CB8AC3E}">
        <p14:creationId xmlns:p14="http://schemas.microsoft.com/office/powerpoint/2010/main" val="261184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6A2D-E8E6-A845-B926-0C05E9DC1E7F}"/>
              </a:ext>
            </a:extLst>
          </p:cNvPr>
          <p:cNvSpPr>
            <a:spLocks noGrp="1"/>
          </p:cNvSpPr>
          <p:nvPr>
            <p:ph type="title"/>
          </p:nvPr>
        </p:nvSpPr>
        <p:spPr/>
        <p:txBody>
          <a:bodyPr/>
          <a:lstStyle/>
          <a:p>
            <a:r>
              <a:rPr lang="en-US"/>
              <a:t>Changing demographics</a:t>
            </a:r>
          </a:p>
        </p:txBody>
      </p:sp>
      <p:sp>
        <p:nvSpPr>
          <p:cNvPr id="3" name="Text Placeholder 2">
            <a:extLst>
              <a:ext uri="{FF2B5EF4-FFF2-40B4-BE49-F238E27FC236}">
                <a16:creationId xmlns:a16="http://schemas.microsoft.com/office/drawing/2014/main" id="{8962CC95-F4F1-324B-A260-E576D3CDAE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8713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B26FB-F0A5-4EB9-8509-DF6611085321}"/>
              </a:ext>
            </a:extLst>
          </p:cNvPr>
          <p:cNvPicPr>
            <a:picLocks noChangeAspect="1"/>
          </p:cNvPicPr>
          <p:nvPr/>
        </p:nvPicPr>
        <p:blipFill>
          <a:blip r:embed="rId3"/>
          <a:stretch>
            <a:fillRect/>
          </a:stretch>
        </p:blipFill>
        <p:spPr>
          <a:xfrm>
            <a:off x="545274" y="857250"/>
            <a:ext cx="8053453" cy="5143500"/>
          </a:xfrm>
          <a:prstGeom prst="rect">
            <a:avLst/>
          </a:prstGeom>
        </p:spPr>
      </p:pic>
    </p:spTree>
    <p:extLst>
      <p:ext uri="{BB962C8B-B14F-4D97-AF65-F5344CB8AC3E}">
        <p14:creationId xmlns:p14="http://schemas.microsoft.com/office/powerpoint/2010/main" val="368934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5F31-E256-43A4-A4CB-7C3F782976DE}"/>
              </a:ext>
            </a:extLst>
          </p:cNvPr>
          <p:cNvSpPr>
            <a:spLocks noGrp="1"/>
          </p:cNvSpPr>
          <p:nvPr>
            <p:ph type="title"/>
          </p:nvPr>
        </p:nvSpPr>
        <p:spPr/>
        <p:txBody>
          <a:bodyPr/>
          <a:lstStyle/>
          <a:p>
            <a:r>
              <a:rPr lang="en-US"/>
              <a:t>Discussion Framework</a:t>
            </a:r>
          </a:p>
        </p:txBody>
      </p:sp>
      <p:pic>
        <p:nvPicPr>
          <p:cNvPr id="4" name="Picture 4" descr="A screenshot of a cell phone&#10;&#10;Description generated with very high confidence">
            <a:extLst>
              <a:ext uri="{FF2B5EF4-FFF2-40B4-BE49-F238E27FC236}">
                <a16:creationId xmlns:a16="http://schemas.microsoft.com/office/drawing/2014/main" id="{A11D0378-02EC-4640-ABDD-C3CF1D940DCA}"/>
              </a:ext>
            </a:extLst>
          </p:cNvPr>
          <p:cNvPicPr>
            <a:picLocks noGrp="1" noChangeAspect="1"/>
          </p:cNvPicPr>
          <p:nvPr>
            <p:ph idx="1"/>
          </p:nvPr>
        </p:nvPicPr>
        <p:blipFill>
          <a:blip r:embed="rId3"/>
          <a:stretch>
            <a:fillRect/>
          </a:stretch>
        </p:blipFill>
        <p:spPr>
          <a:xfrm>
            <a:off x="457200" y="1714947"/>
            <a:ext cx="8229600" cy="4296469"/>
          </a:xfrm>
          <a:prstGeom prst="rect">
            <a:avLst/>
          </a:prstGeom>
        </p:spPr>
      </p:pic>
    </p:spTree>
    <p:extLst>
      <p:ext uri="{BB962C8B-B14F-4D97-AF65-F5344CB8AC3E}">
        <p14:creationId xmlns:p14="http://schemas.microsoft.com/office/powerpoint/2010/main" val="307371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E9B-771D-3D4F-9BC2-EEEFE79A6734}"/>
              </a:ext>
            </a:extLst>
          </p:cNvPr>
          <p:cNvSpPr>
            <a:spLocks noGrp="1"/>
          </p:cNvSpPr>
          <p:nvPr>
            <p:ph type="title"/>
          </p:nvPr>
        </p:nvSpPr>
        <p:spPr/>
        <p:txBody>
          <a:bodyPr/>
          <a:lstStyle/>
          <a:p>
            <a:r>
              <a:rPr lang="en-US"/>
              <a:t>State Data</a:t>
            </a:r>
          </a:p>
        </p:txBody>
      </p:sp>
      <p:pic>
        <p:nvPicPr>
          <p:cNvPr id="6" name="Content Placeholder 5">
            <a:extLst>
              <a:ext uri="{FF2B5EF4-FFF2-40B4-BE49-F238E27FC236}">
                <a16:creationId xmlns:a16="http://schemas.microsoft.com/office/drawing/2014/main" id="{D8FDFF4F-0EFD-4343-BFFD-10462648D86A}"/>
              </a:ext>
            </a:extLst>
          </p:cNvPr>
          <p:cNvPicPr>
            <a:picLocks noGrp="1" noChangeAspect="1"/>
          </p:cNvPicPr>
          <p:nvPr>
            <p:ph idx="1"/>
          </p:nvPr>
        </p:nvPicPr>
        <p:blipFill>
          <a:blip r:embed="rId3"/>
          <a:stretch>
            <a:fillRect/>
          </a:stretch>
        </p:blipFill>
        <p:spPr>
          <a:xfrm>
            <a:off x="1686223" y="1600200"/>
            <a:ext cx="5771553" cy="4525963"/>
          </a:xfrm>
          <a:prstGeom prst="rect">
            <a:avLst/>
          </a:prstGeom>
        </p:spPr>
      </p:pic>
    </p:spTree>
    <p:extLst>
      <p:ext uri="{BB962C8B-B14F-4D97-AF65-F5344CB8AC3E}">
        <p14:creationId xmlns:p14="http://schemas.microsoft.com/office/powerpoint/2010/main" val="107118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9E05-B157-495E-905F-BDB8C58966B1}"/>
              </a:ext>
            </a:extLst>
          </p:cNvPr>
          <p:cNvSpPr>
            <a:spLocks noGrp="1"/>
          </p:cNvSpPr>
          <p:nvPr>
            <p:ph type="title"/>
          </p:nvPr>
        </p:nvSpPr>
        <p:spPr/>
        <p:txBody>
          <a:bodyPr/>
          <a:lstStyle/>
          <a:p>
            <a:r>
              <a:rPr lang="en-US"/>
              <a:t>Drake Undergraduate Profile</a:t>
            </a:r>
          </a:p>
        </p:txBody>
      </p:sp>
      <p:sp>
        <p:nvSpPr>
          <p:cNvPr id="3" name="Text Placeholder 2">
            <a:extLst>
              <a:ext uri="{FF2B5EF4-FFF2-40B4-BE49-F238E27FC236}">
                <a16:creationId xmlns:a16="http://schemas.microsoft.com/office/drawing/2014/main" id="{79562AEA-53B2-44D6-BCCE-2EA77BDC1D87}"/>
              </a:ext>
            </a:extLst>
          </p:cNvPr>
          <p:cNvSpPr>
            <a:spLocks noGrp="1"/>
          </p:cNvSpPr>
          <p:nvPr>
            <p:ph type="body" idx="1"/>
          </p:nvPr>
        </p:nvSpPr>
        <p:spPr/>
        <p:txBody>
          <a:bodyPr/>
          <a:lstStyle/>
          <a:p>
            <a:pPr algn="ctr"/>
            <a:r>
              <a:rPr lang="en-US"/>
              <a:t>2016</a:t>
            </a:r>
          </a:p>
        </p:txBody>
      </p:sp>
      <p:sp>
        <p:nvSpPr>
          <p:cNvPr id="5" name="Text Placeholder 4">
            <a:extLst>
              <a:ext uri="{FF2B5EF4-FFF2-40B4-BE49-F238E27FC236}">
                <a16:creationId xmlns:a16="http://schemas.microsoft.com/office/drawing/2014/main" id="{8BE41FBE-95C3-4723-9BC7-DB7E37CF626D}"/>
              </a:ext>
            </a:extLst>
          </p:cNvPr>
          <p:cNvSpPr>
            <a:spLocks noGrp="1"/>
          </p:cNvSpPr>
          <p:nvPr>
            <p:ph type="body" sz="quarter" idx="3"/>
          </p:nvPr>
        </p:nvSpPr>
        <p:spPr/>
        <p:txBody>
          <a:bodyPr/>
          <a:lstStyle/>
          <a:p>
            <a:pPr algn="ctr"/>
            <a:r>
              <a:rPr lang="en-US"/>
              <a:t>2018</a:t>
            </a:r>
          </a:p>
        </p:txBody>
      </p:sp>
      <p:pic>
        <p:nvPicPr>
          <p:cNvPr id="13" name="Picture 13" descr="A close up of text on a white background&#10;&#10;Description generated with high confidence">
            <a:extLst>
              <a:ext uri="{FF2B5EF4-FFF2-40B4-BE49-F238E27FC236}">
                <a16:creationId xmlns:a16="http://schemas.microsoft.com/office/drawing/2014/main" id="{2CB02188-DDB3-4CE4-BFC9-BC9AD5527609}"/>
              </a:ext>
            </a:extLst>
          </p:cNvPr>
          <p:cNvPicPr>
            <a:picLocks noGrp="1" noChangeAspect="1"/>
          </p:cNvPicPr>
          <p:nvPr>
            <p:ph sz="half" idx="2"/>
          </p:nvPr>
        </p:nvPicPr>
        <p:blipFill>
          <a:blip r:embed="rId3"/>
          <a:stretch>
            <a:fillRect/>
          </a:stretch>
        </p:blipFill>
        <p:spPr>
          <a:xfrm>
            <a:off x="340963" y="2427734"/>
            <a:ext cx="4453475" cy="3316416"/>
          </a:xfrm>
          <a:prstGeom prst="rect">
            <a:avLst/>
          </a:prstGeom>
        </p:spPr>
      </p:pic>
      <p:pic>
        <p:nvPicPr>
          <p:cNvPr id="17" name="Picture 17" descr="A screenshot of a cell phone&#10;&#10;Description generated with very high confidence">
            <a:extLst>
              <a:ext uri="{FF2B5EF4-FFF2-40B4-BE49-F238E27FC236}">
                <a16:creationId xmlns:a16="http://schemas.microsoft.com/office/drawing/2014/main" id="{DE9FF608-F262-49C8-8688-D025F92D5302}"/>
              </a:ext>
            </a:extLst>
          </p:cNvPr>
          <p:cNvPicPr>
            <a:picLocks noGrp="1" noChangeAspect="1"/>
          </p:cNvPicPr>
          <p:nvPr>
            <p:ph sz="quarter" idx="4"/>
          </p:nvPr>
        </p:nvPicPr>
        <p:blipFill>
          <a:blip r:embed="rId4"/>
          <a:stretch>
            <a:fillRect/>
          </a:stretch>
        </p:blipFill>
        <p:spPr>
          <a:xfrm>
            <a:off x="4502958" y="2593220"/>
            <a:ext cx="4196757" cy="3205003"/>
          </a:xfrm>
          <a:prstGeom prst="rect">
            <a:avLst/>
          </a:prstGeom>
        </p:spPr>
      </p:pic>
    </p:spTree>
    <p:extLst>
      <p:ext uri="{BB962C8B-B14F-4D97-AF65-F5344CB8AC3E}">
        <p14:creationId xmlns:p14="http://schemas.microsoft.com/office/powerpoint/2010/main" val="4255023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F740-24F4-43A6-85EE-EC98A3D3B4D5}"/>
              </a:ext>
            </a:extLst>
          </p:cNvPr>
          <p:cNvSpPr>
            <a:spLocks noGrp="1"/>
          </p:cNvSpPr>
          <p:nvPr>
            <p:ph type="title"/>
          </p:nvPr>
        </p:nvSpPr>
        <p:spPr/>
        <p:txBody>
          <a:bodyPr/>
          <a:lstStyle/>
          <a:p>
            <a:r>
              <a:rPr lang="en-US"/>
              <a:t>2019 Entering FY Student Profile</a:t>
            </a:r>
          </a:p>
        </p:txBody>
      </p:sp>
      <p:pic>
        <p:nvPicPr>
          <p:cNvPr id="3" name="Picture 3" descr="A screenshot of a cell phone&#10;&#10;Description generated with high confidence">
            <a:extLst>
              <a:ext uri="{FF2B5EF4-FFF2-40B4-BE49-F238E27FC236}">
                <a16:creationId xmlns:a16="http://schemas.microsoft.com/office/drawing/2014/main" id="{6ABB3BE2-7E0A-4B6D-AA1E-65EF404BAFF1}"/>
              </a:ext>
            </a:extLst>
          </p:cNvPr>
          <p:cNvPicPr>
            <a:picLocks noChangeAspect="1"/>
          </p:cNvPicPr>
          <p:nvPr/>
        </p:nvPicPr>
        <p:blipFill>
          <a:blip r:embed="rId3"/>
          <a:stretch>
            <a:fillRect/>
          </a:stretch>
        </p:blipFill>
        <p:spPr>
          <a:xfrm>
            <a:off x="462367" y="1429611"/>
            <a:ext cx="8245096" cy="4864098"/>
          </a:xfrm>
          <a:prstGeom prst="rect">
            <a:avLst/>
          </a:prstGeom>
        </p:spPr>
      </p:pic>
    </p:spTree>
    <p:extLst>
      <p:ext uri="{BB962C8B-B14F-4D97-AF65-F5344CB8AC3E}">
        <p14:creationId xmlns:p14="http://schemas.microsoft.com/office/powerpoint/2010/main" val="153386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1650-6D10-214F-A79F-A408AA511B02}"/>
              </a:ext>
            </a:extLst>
          </p:cNvPr>
          <p:cNvSpPr>
            <a:spLocks noGrp="1"/>
          </p:cNvSpPr>
          <p:nvPr>
            <p:ph type="title"/>
          </p:nvPr>
        </p:nvSpPr>
        <p:spPr/>
        <p:txBody>
          <a:bodyPr/>
          <a:lstStyle/>
          <a:p>
            <a:r>
              <a:rPr lang="en-US"/>
              <a:t>Change the Conversation</a:t>
            </a:r>
          </a:p>
        </p:txBody>
      </p:sp>
      <p:sp>
        <p:nvSpPr>
          <p:cNvPr id="3" name="Text Placeholder 2">
            <a:extLst>
              <a:ext uri="{FF2B5EF4-FFF2-40B4-BE49-F238E27FC236}">
                <a16:creationId xmlns:a16="http://schemas.microsoft.com/office/drawing/2014/main" id="{562FCFE9-FC0C-4744-95B7-626532E5EA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846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5F31-E256-43A4-A4CB-7C3F782976DE}"/>
              </a:ext>
            </a:extLst>
          </p:cNvPr>
          <p:cNvSpPr>
            <a:spLocks noGrp="1"/>
          </p:cNvSpPr>
          <p:nvPr>
            <p:ph type="title"/>
          </p:nvPr>
        </p:nvSpPr>
        <p:spPr/>
        <p:txBody>
          <a:bodyPr/>
          <a:lstStyle/>
          <a:p>
            <a:r>
              <a:rPr lang="en-US"/>
              <a:t>Discussion Framework</a:t>
            </a:r>
          </a:p>
        </p:txBody>
      </p:sp>
      <p:pic>
        <p:nvPicPr>
          <p:cNvPr id="4" name="Picture 4" descr="A screenshot of a cell phone&#10;&#10;Description generated with very high confidence">
            <a:extLst>
              <a:ext uri="{FF2B5EF4-FFF2-40B4-BE49-F238E27FC236}">
                <a16:creationId xmlns:a16="http://schemas.microsoft.com/office/drawing/2014/main" id="{A11D0378-02EC-4640-ABDD-C3CF1D940DCA}"/>
              </a:ext>
            </a:extLst>
          </p:cNvPr>
          <p:cNvPicPr>
            <a:picLocks noGrp="1" noChangeAspect="1"/>
          </p:cNvPicPr>
          <p:nvPr>
            <p:ph idx="1"/>
          </p:nvPr>
        </p:nvPicPr>
        <p:blipFill>
          <a:blip r:embed="rId3"/>
          <a:stretch>
            <a:fillRect/>
          </a:stretch>
        </p:blipFill>
        <p:spPr>
          <a:xfrm>
            <a:off x="457200" y="1714947"/>
            <a:ext cx="8229600" cy="4296469"/>
          </a:xfrm>
          <a:prstGeom prst="rect">
            <a:avLst/>
          </a:prstGeom>
        </p:spPr>
      </p:pic>
    </p:spTree>
    <p:extLst>
      <p:ext uri="{BB962C8B-B14F-4D97-AF65-F5344CB8AC3E}">
        <p14:creationId xmlns:p14="http://schemas.microsoft.com/office/powerpoint/2010/main" val="2321941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C2B3-0343-A448-B6E5-A7D906ED0AFB}"/>
              </a:ext>
            </a:extLst>
          </p:cNvPr>
          <p:cNvSpPr>
            <a:spLocks noGrp="1"/>
          </p:cNvSpPr>
          <p:nvPr>
            <p:ph type="title"/>
          </p:nvPr>
        </p:nvSpPr>
        <p:spPr/>
        <p:txBody>
          <a:bodyPr/>
          <a:lstStyle/>
          <a:p>
            <a:r>
              <a:rPr lang="en-US"/>
              <a:t>Strategic Enrollment Growth</a:t>
            </a:r>
          </a:p>
        </p:txBody>
      </p:sp>
      <p:sp>
        <p:nvSpPr>
          <p:cNvPr id="3" name="Text Placeholder 2">
            <a:extLst>
              <a:ext uri="{FF2B5EF4-FFF2-40B4-BE49-F238E27FC236}">
                <a16:creationId xmlns:a16="http://schemas.microsoft.com/office/drawing/2014/main" id="{9F4F4DBC-975D-9B42-9494-B798EA239A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8729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D06B4D8-2C78-4B2A-97DE-4D1C934B412D}"/>
              </a:ext>
            </a:extLst>
          </p:cNvPr>
          <p:cNvGraphicFramePr>
            <a:graphicFrameLocks/>
          </p:cNvGraphicFramePr>
          <p:nvPr>
            <p:extLst>
              <p:ext uri="{D42A27DB-BD31-4B8C-83A1-F6EECF244321}">
                <p14:modId xmlns:p14="http://schemas.microsoft.com/office/powerpoint/2010/main" val="3895519855"/>
              </p:ext>
            </p:extLst>
          </p:nvPr>
        </p:nvGraphicFramePr>
        <p:xfrm>
          <a:off x="1325106" y="1066476"/>
          <a:ext cx="6532535" cy="54398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0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6C65-8633-4E0D-AEDD-50D8041739CB}"/>
              </a:ext>
            </a:extLst>
          </p:cNvPr>
          <p:cNvSpPr>
            <a:spLocks noGrp="1"/>
          </p:cNvSpPr>
          <p:nvPr>
            <p:ph type="title"/>
          </p:nvPr>
        </p:nvSpPr>
        <p:spPr/>
        <p:txBody>
          <a:bodyPr/>
          <a:lstStyle/>
          <a:p>
            <a:r>
              <a:rPr lang="en-US"/>
              <a:t>1</a:t>
            </a:r>
            <a:r>
              <a:rPr lang="en-US" baseline="30000"/>
              <a:t>st</a:t>
            </a:r>
            <a:r>
              <a:rPr lang="en-US"/>
              <a:t> Generation Trends (FLA)</a:t>
            </a:r>
          </a:p>
        </p:txBody>
      </p:sp>
      <p:sp>
        <p:nvSpPr>
          <p:cNvPr id="3" name="Content Placeholder 2">
            <a:extLst>
              <a:ext uri="{FF2B5EF4-FFF2-40B4-BE49-F238E27FC236}">
                <a16:creationId xmlns:a16="http://schemas.microsoft.com/office/drawing/2014/main" id="{64B7784C-3DF0-4753-9D56-A1D8861D0363}"/>
              </a:ext>
            </a:extLst>
          </p:cNvPr>
          <p:cNvSpPr>
            <a:spLocks noGrp="1"/>
          </p:cNvSpPr>
          <p:nvPr>
            <p:ph idx="1"/>
          </p:nvPr>
        </p:nvSpPr>
        <p:spPr/>
        <p:txBody>
          <a:bodyPr/>
          <a:lstStyle/>
          <a:p>
            <a:r>
              <a:rPr lang="en-US"/>
              <a:t>2014 – 14%</a:t>
            </a:r>
          </a:p>
          <a:p>
            <a:r>
              <a:rPr lang="en-US"/>
              <a:t>2015 – 14%</a:t>
            </a:r>
          </a:p>
          <a:p>
            <a:r>
              <a:rPr lang="en-US"/>
              <a:t>2016 – 10%</a:t>
            </a:r>
          </a:p>
          <a:p>
            <a:r>
              <a:rPr lang="en-US"/>
              <a:t>2017 – 13%</a:t>
            </a:r>
          </a:p>
          <a:p>
            <a:r>
              <a:rPr lang="en-US"/>
              <a:t>2018 – 13%</a:t>
            </a:r>
          </a:p>
          <a:p>
            <a:r>
              <a:rPr lang="en-US"/>
              <a:t>2019 – 13%</a:t>
            </a:r>
          </a:p>
        </p:txBody>
      </p:sp>
    </p:spTree>
    <p:extLst>
      <p:ext uri="{BB962C8B-B14F-4D97-AF65-F5344CB8AC3E}">
        <p14:creationId xmlns:p14="http://schemas.microsoft.com/office/powerpoint/2010/main" val="138470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7CF6-BF50-4F21-B02D-68E0D2BD20C9}"/>
              </a:ext>
            </a:extLst>
          </p:cNvPr>
          <p:cNvSpPr>
            <a:spLocks noGrp="1"/>
          </p:cNvSpPr>
          <p:nvPr>
            <p:ph type="title"/>
          </p:nvPr>
        </p:nvSpPr>
        <p:spPr/>
        <p:txBody>
          <a:bodyPr>
            <a:normAutofit fontScale="90000"/>
          </a:bodyPr>
          <a:lstStyle/>
          <a:p>
            <a:r>
              <a:rPr lang="en-US"/>
              <a:t>NSSE 2019 Students with Disability</a:t>
            </a:r>
          </a:p>
        </p:txBody>
      </p:sp>
      <p:sp>
        <p:nvSpPr>
          <p:cNvPr id="3" name="Content Placeholder 2">
            <a:extLst>
              <a:ext uri="{FF2B5EF4-FFF2-40B4-BE49-F238E27FC236}">
                <a16:creationId xmlns:a16="http://schemas.microsoft.com/office/drawing/2014/main" id="{C2F563AA-2210-4B14-92C6-9EB9428391F9}"/>
              </a:ext>
            </a:extLst>
          </p:cNvPr>
          <p:cNvSpPr>
            <a:spLocks noGrp="1"/>
          </p:cNvSpPr>
          <p:nvPr>
            <p:ph idx="1"/>
          </p:nvPr>
        </p:nvSpPr>
        <p:spPr/>
        <p:txBody>
          <a:bodyPr>
            <a:normAutofit fontScale="85000" lnSpcReduction="20000"/>
          </a:bodyPr>
          <a:lstStyle/>
          <a:p>
            <a:r>
              <a:rPr lang="en-US" dirty="0"/>
              <a:t>First-year: 18% diagnosed with any disability or impairment</a:t>
            </a:r>
          </a:p>
          <a:p>
            <a:pPr lvl="1"/>
            <a:r>
              <a:rPr lang="en-US" dirty="0"/>
              <a:t>64% mental health disorder</a:t>
            </a:r>
          </a:p>
          <a:p>
            <a:pPr lvl="1"/>
            <a:r>
              <a:rPr lang="en-US" dirty="0"/>
              <a:t>27% learning disability</a:t>
            </a:r>
          </a:p>
          <a:p>
            <a:pPr lvl="1"/>
            <a:r>
              <a:rPr lang="en-US" dirty="0"/>
              <a:t>9% disability not listed</a:t>
            </a:r>
          </a:p>
          <a:p>
            <a:pPr lvl="1"/>
            <a:r>
              <a:rPr lang="en-US" dirty="0"/>
              <a:t>7% mobility impairment</a:t>
            </a:r>
          </a:p>
          <a:p>
            <a:pPr lvl="1"/>
            <a:r>
              <a:rPr lang="en-US" dirty="0"/>
              <a:t>5% sensory impairment</a:t>
            </a:r>
          </a:p>
          <a:p>
            <a:r>
              <a:rPr lang="en-US" dirty="0"/>
              <a:t>Senior: 16% diagnosed with any disability or impairment</a:t>
            </a:r>
          </a:p>
          <a:p>
            <a:pPr lvl="1"/>
            <a:r>
              <a:rPr lang="en-US" dirty="0"/>
              <a:t>72% mental health</a:t>
            </a:r>
          </a:p>
          <a:p>
            <a:pPr lvl="1"/>
            <a:r>
              <a:rPr lang="en-US" dirty="0"/>
              <a:t>36% learning disability</a:t>
            </a:r>
          </a:p>
          <a:p>
            <a:pPr lvl="1"/>
            <a:r>
              <a:rPr lang="en-US" dirty="0"/>
              <a:t>11% disability not listed</a:t>
            </a:r>
          </a:p>
        </p:txBody>
      </p:sp>
    </p:spTree>
    <p:extLst>
      <p:ext uri="{BB962C8B-B14F-4D97-AF65-F5344CB8AC3E}">
        <p14:creationId xmlns:p14="http://schemas.microsoft.com/office/powerpoint/2010/main" val="185911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FD01-270F-A34B-9E59-5D165BAA4CEB}"/>
              </a:ext>
            </a:extLst>
          </p:cNvPr>
          <p:cNvSpPr>
            <a:spLocks noGrp="1"/>
          </p:cNvSpPr>
          <p:nvPr>
            <p:ph type="title"/>
          </p:nvPr>
        </p:nvSpPr>
        <p:spPr/>
        <p:txBody>
          <a:bodyPr>
            <a:normAutofit fontScale="90000"/>
          </a:bodyPr>
          <a:lstStyle/>
          <a:p>
            <a:r>
              <a:rPr lang="en-US"/>
              <a:t>Drake Undergraduate Demographics</a:t>
            </a:r>
          </a:p>
        </p:txBody>
      </p:sp>
      <p:graphicFrame>
        <p:nvGraphicFramePr>
          <p:cNvPr id="4" name="Content Placeholder 3">
            <a:extLst>
              <a:ext uri="{FF2B5EF4-FFF2-40B4-BE49-F238E27FC236}">
                <a16:creationId xmlns:a16="http://schemas.microsoft.com/office/drawing/2014/main" id="{D8392B36-F852-B042-801A-E023BA32163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924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2DE9-154C-794B-AB5B-2D8ECC5E27CB}"/>
              </a:ext>
            </a:extLst>
          </p:cNvPr>
          <p:cNvSpPr>
            <a:spLocks noGrp="1"/>
          </p:cNvSpPr>
          <p:nvPr>
            <p:ph type="title"/>
          </p:nvPr>
        </p:nvSpPr>
        <p:spPr/>
        <p:txBody>
          <a:bodyPr/>
          <a:lstStyle/>
          <a:p>
            <a:r>
              <a:rPr lang="en-US"/>
              <a:t>Degree trends</a:t>
            </a:r>
          </a:p>
        </p:txBody>
      </p:sp>
      <p:sp>
        <p:nvSpPr>
          <p:cNvPr id="3" name="Text Placeholder 2">
            <a:extLst>
              <a:ext uri="{FF2B5EF4-FFF2-40B4-BE49-F238E27FC236}">
                <a16:creationId xmlns:a16="http://schemas.microsoft.com/office/drawing/2014/main" id="{AFFFD35D-31CD-324B-A146-9EAE8399D4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6748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FD01-270F-A34B-9E59-5D165BAA4CEB}"/>
              </a:ext>
            </a:extLst>
          </p:cNvPr>
          <p:cNvSpPr>
            <a:spLocks noGrp="1"/>
          </p:cNvSpPr>
          <p:nvPr>
            <p:ph type="title"/>
          </p:nvPr>
        </p:nvSpPr>
        <p:spPr/>
        <p:txBody>
          <a:bodyPr>
            <a:normAutofit/>
          </a:bodyPr>
          <a:lstStyle/>
          <a:p>
            <a:r>
              <a:rPr lang="en-US"/>
              <a:t>Drake EFR Demographics</a:t>
            </a:r>
          </a:p>
        </p:txBody>
      </p:sp>
      <p:graphicFrame>
        <p:nvGraphicFramePr>
          <p:cNvPr id="4" name="Content Placeholder 3">
            <a:extLst>
              <a:ext uri="{FF2B5EF4-FFF2-40B4-BE49-F238E27FC236}">
                <a16:creationId xmlns:a16="http://schemas.microsoft.com/office/drawing/2014/main" id="{D8392B36-F852-B042-801A-E023BA32163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277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2C96-BB04-E846-B0EA-2FB4F4A5D717}"/>
              </a:ext>
            </a:extLst>
          </p:cNvPr>
          <p:cNvSpPr>
            <a:spLocks noGrp="1"/>
          </p:cNvSpPr>
          <p:nvPr>
            <p:ph type="title"/>
          </p:nvPr>
        </p:nvSpPr>
        <p:spPr/>
        <p:txBody>
          <a:bodyPr/>
          <a:lstStyle/>
          <a:p>
            <a:r>
              <a:rPr lang="en-US"/>
              <a:t>National Trends</a:t>
            </a:r>
          </a:p>
        </p:txBody>
      </p:sp>
      <p:pic>
        <p:nvPicPr>
          <p:cNvPr id="5" name="Content Placeholder 4">
            <a:extLst>
              <a:ext uri="{FF2B5EF4-FFF2-40B4-BE49-F238E27FC236}">
                <a16:creationId xmlns:a16="http://schemas.microsoft.com/office/drawing/2014/main" id="{820EFE7D-F1D8-F942-B0AB-63A8084F7073}"/>
              </a:ext>
            </a:extLst>
          </p:cNvPr>
          <p:cNvPicPr>
            <a:picLocks noGrp="1" noChangeAspect="1"/>
          </p:cNvPicPr>
          <p:nvPr>
            <p:ph idx="1"/>
          </p:nvPr>
        </p:nvPicPr>
        <p:blipFill>
          <a:blip r:embed="rId3"/>
          <a:stretch>
            <a:fillRect/>
          </a:stretch>
        </p:blipFill>
        <p:spPr>
          <a:xfrm>
            <a:off x="1265544" y="1588477"/>
            <a:ext cx="6612911" cy="4965250"/>
          </a:xfrm>
          <a:prstGeom prst="rect">
            <a:avLst/>
          </a:prstGeom>
        </p:spPr>
      </p:pic>
    </p:spTree>
    <p:extLst>
      <p:ext uri="{BB962C8B-B14F-4D97-AF65-F5344CB8AC3E}">
        <p14:creationId xmlns:p14="http://schemas.microsoft.com/office/powerpoint/2010/main" val="414100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8782E4-12D1-4108-8E75-49F28797AD78}"/>
              </a:ext>
            </a:extLst>
          </p:cNvPr>
          <p:cNvPicPr>
            <a:picLocks noChangeAspect="1"/>
          </p:cNvPicPr>
          <p:nvPr/>
        </p:nvPicPr>
        <p:blipFill>
          <a:blip r:embed="rId3"/>
          <a:stretch>
            <a:fillRect/>
          </a:stretch>
        </p:blipFill>
        <p:spPr>
          <a:xfrm>
            <a:off x="1419225" y="1184248"/>
            <a:ext cx="6305550" cy="5057775"/>
          </a:xfrm>
          <a:prstGeom prst="rect">
            <a:avLst/>
          </a:prstGeom>
        </p:spPr>
      </p:pic>
      <p:sp>
        <p:nvSpPr>
          <p:cNvPr id="5" name="TextBox 4">
            <a:extLst>
              <a:ext uri="{FF2B5EF4-FFF2-40B4-BE49-F238E27FC236}">
                <a16:creationId xmlns:a16="http://schemas.microsoft.com/office/drawing/2014/main" id="{36768F2A-4A29-40F3-8F58-F33BD35BFCDF}"/>
              </a:ext>
            </a:extLst>
          </p:cNvPr>
          <p:cNvSpPr txBox="1"/>
          <p:nvPr/>
        </p:nvSpPr>
        <p:spPr>
          <a:xfrm>
            <a:off x="1159790" y="449450"/>
            <a:ext cx="65273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Iowa Workforce Outlook in 2017</a:t>
            </a:r>
          </a:p>
        </p:txBody>
      </p:sp>
    </p:spTree>
    <p:extLst>
      <p:ext uri="{BB962C8B-B14F-4D97-AF65-F5344CB8AC3E}">
        <p14:creationId xmlns:p14="http://schemas.microsoft.com/office/powerpoint/2010/main" val="154093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2C96-BB04-E846-B0EA-2FB4F4A5D717}"/>
              </a:ext>
            </a:extLst>
          </p:cNvPr>
          <p:cNvSpPr>
            <a:spLocks noGrp="1"/>
          </p:cNvSpPr>
          <p:nvPr>
            <p:ph type="title"/>
          </p:nvPr>
        </p:nvSpPr>
        <p:spPr/>
        <p:txBody>
          <a:bodyPr/>
          <a:lstStyle/>
          <a:p>
            <a:r>
              <a:rPr lang="en-US"/>
              <a:t>Drake Completion Trends</a:t>
            </a:r>
          </a:p>
        </p:txBody>
      </p:sp>
      <p:graphicFrame>
        <p:nvGraphicFramePr>
          <p:cNvPr id="4" name="Content Placeholder 3">
            <a:extLst>
              <a:ext uri="{FF2B5EF4-FFF2-40B4-BE49-F238E27FC236}">
                <a16:creationId xmlns:a16="http://schemas.microsoft.com/office/drawing/2014/main" id="{667BBDB7-2D74-C244-8A3B-A28ABCD37375}"/>
              </a:ext>
            </a:extLst>
          </p:cNvPr>
          <p:cNvGraphicFramePr>
            <a:graphicFrameLocks noGrp="1"/>
          </p:cNvGraphicFramePr>
          <p:nvPr>
            <p:ph idx="1"/>
            <p:extLst>
              <p:ext uri="{D42A27DB-BD31-4B8C-83A1-F6EECF244321}">
                <p14:modId xmlns:p14="http://schemas.microsoft.com/office/powerpoint/2010/main" val="1422487684"/>
              </p:ext>
            </p:extLst>
          </p:nvPr>
        </p:nvGraphicFramePr>
        <p:xfrm>
          <a:off x="152400" y="1417638"/>
          <a:ext cx="8763000" cy="5135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581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C438-139D-E44E-8431-ED2CD3B2CCC6}"/>
              </a:ext>
            </a:extLst>
          </p:cNvPr>
          <p:cNvSpPr>
            <a:spLocks noGrp="1"/>
          </p:cNvSpPr>
          <p:nvPr>
            <p:ph type="title"/>
          </p:nvPr>
        </p:nvSpPr>
        <p:spPr/>
        <p:txBody>
          <a:bodyPr/>
          <a:lstStyle/>
          <a:p>
            <a:r>
              <a:rPr lang="en-US"/>
              <a:t>Drake Top Majors</a:t>
            </a:r>
          </a:p>
        </p:txBody>
      </p:sp>
      <p:graphicFrame>
        <p:nvGraphicFramePr>
          <p:cNvPr id="4" name="Content Placeholder 3">
            <a:extLst>
              <a:ext uri="{FF2B5EF4-FFF2-40B4-BE49-F238E27FC236}">
                <a16:creationId xmlns:a16="http://schemas.microsoft.com/office/drawing/2014/main" id="{F9112B5B-E01C-754A-905E-8445AE580656}"/>
              </a:ext>
            </a:extLst>
          </p:cNvPr>
          <p:cNvGraphicFramePr>
            <a:graphicFrameLocks noGrp="1"/>
          </p:cNvGraphicFramePr>
          <p:nvPr>
            <p:ph idx="1"/>
            <p:extLst>
              <p:ext uri="{D42A27DB-BD31-4B8C-83A1-F6EECF244321}">
                <p14:modId xmlns:p14="http://schemas.microsoft.com/office/powerpoint/2010/main" val="166114582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272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D812-89D1-3E4C-B456-818F2D01DB4F}"/>
              </a:ext>
            </a:extLst>
          </p:cNvPr>
          <p:cNvSpPr>
            <a:spLocks noGrp="1"/>
          </p:cNvSpPr>
          <p:nvPr>
            <p:ph type="title"/>
          </p:nvPr>
        </p:nvSpPr>
        <p:spPr/>
        <p:txBody>
          <a:bodyPr/>
          <a:lstStyle/>
          <a:p>
            <a:r>
              <a:rPr lang="en-US"/>
              <a:t>New Majors</a:t>
            </a:r>
          </a:p>
        </p:txBody>
      </p:sp>
      <p:sp>
        <p:nvSpPr>
          <p:cNvPr id="6" name="Text Placeholder 5">
            <a:extLst>
              <a:ext uri="{FF2B5EF4-FFF2-40B4-BE49-F238E27FC236}">
                <a16:creationId xmlns:a16="http://schemas.microsoft.com/office/drawing/2014/main" id="{BE3693BD-26F3-8344-B9D0-7CE7DF29F504}"/>
              </a:ext>
            </a:extLst>
          </p:cNvPr>
          <p:cNvSpPr>
            <a:spLocks noGrp="1"/>
          </p:cNvSpPr>
          <p:nvPr>
            <p:ph type="body" idx="1"/>
          </p:nvPr>
        </p:nvSpPr>
        <p:spPr/>
        <p:txBody>
          <a:bodyPr/>
          <a:lstStyle/>
          <a:p>
            <a:r>
              <a:rPr lang="en-US"/>
              <a:t>National Data</a:t>
            </a:r>
          </a:p>
        </p:txBody>
      </p:sp>
      <p:pic>
        <p:nvPicPr>
          <p:cNvPr id="5" name="Content Placeholder 4">
            <a:extLst>
              <a:ext uri="{FF2B5EF4-FFF2-40B4-BE49-F238E27FC236}">
                <a16:creationId xmlns:a16="http://schemas.microsoft.com/office/drawing/2014/main" id="{2B8C695D-3F55-6B40-B22E-025BC6A98182}"/>
              </a:ext>
            </a:extLst>
          </p:cNvPr>
          <p:cNvPicPr>
            <a:picLocks noGrp="1" noChangeAspect="1"/>
          </p:cNvPicPr>
          <p:nvPr>
            <p:ph sz="half" idx="2"/>
          </p:nvPr>
        </p:nvPicPr>
        <p:blipFill>
          <a:blip r:embed="rId3"/>
          <a:stretch>
            <a:fillRect/>
          </a:stretch>
        </p:blipFill>
        <p:spPr>
          <a:xfrm>
            <a:off x="457200" y="2818787"/>
            <a:ext cx="4040188" cy="2663464"/>
          </a:xfrm>
          <a:prstGeom prst="rect">
            <a:avLst/>
          </a:prstGeom>
        </p:spPr>
      </p:pic>
      <p:sp>
        <p:nvSpPr>
          <p:cNvPr id="7" name="Text Placeholder 6">
            <a:extLst>
              <a:ext uri="{FF2B5EF4-FFF2-40B4-BE49-F238E27FC236}">
                <a16:creationId xmlns:a16="http://schemas.microsoft.com/office/drawing/2014/main" id="{66B2809C-0B0C-2544-95DE-7491CE030C69}"/>
              </a:ext>
            </a:extLst>
          </p:cNvPr>
          <p:cNvSpPr>
            <a:spLocks noGrp="1"/>
          </p:cNvSpPr>
          <p:nvPr>
            <p:ph type="body" sz="quarter" idx="3"/>
          </p:nvPr>
        </p:nvSpPr>
        <p:spPr/>
        <p:txBody>
          <a:bodyPr/>
          <a:lstStyle/>
          <a:p>
            <a:r>
              <a:rPr lang="en-US"/>
              <a:t>Drake</a:t>
            </a:r>
          </a:p>
        </p:txBody>
      </p:sp>
      <p:graphicFrame>
        <p:nvGraphicFramePr>
          <p:cNvPr id="9" name="Content Placeholder 8">
            <a:extLst>
              <a:ext uri="{FF2B5EF4-FFF2-40B4-BE49-F238E27FC236}">
                <a16:creationId xmlns:a16="http://schemas.microsoft.com/office/drawing/2014/main" id="{69536E70-96F9-814C-B047-728DF0377895}"/>
              </a:ext>
            </a:extLst>
          </p:cNvPr>
          <p:cNvGraphicFramePr>
            <a:graphicFrameLocks noGrp="1"/>
          </p:cNvGraphicFramePr>
          <p:nvPr>
            <p:ph sz="quarter" idx="4"/>
            <p:extLst>
              <p:ext uri="{D42A27DB-BD31-4B8C-83A1-F6EECF244321}">
                <p14:modId xmlns:p14="http://schemas.microsoft.com/office/powerpoint/2010/main" val="2233080480"/>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362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3FE5-2883-1744-A512-C4DA792D1836}"/>
              </a:ext>
            </a:extLst>
          </p:cNvPr>
          <p:cNvSpPr>
            <a:spLocks noGrp="1"/>
          </p:cNvSpPr>
          <p:nvPr>
            <p:ph type="title"/>
          </p:nvPr>
        </p:nvSpPr>
        <p:spPr/>
        <p:txBody>
          <a:bodyPr/>
          <a:lstStyle/>
          <a:p>
            <a:r>
              <a:rPr lang="en-US"/>
              <a:t>Curricular Complexity</a:t>
            </a:r>
          </a:p>
        </p:txBody>
      </p:sp>
      <p:sp>
        <p:nvSpPr>
          <p:cNvPr id="3" name="Text Placeholder 2">
            <a:extLst>
              <a:ext uri="{FF2B5EF4-FFF2-40B4-BE49-F238E27FC236}">
                <a16:creationId xmlns:a16="http://schemas.microsoft.com/office/drawing/2014/main" id="{43E4DFBF-A0BA-474F-A835-776BE6B72B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8962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0.3294"/>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CY"/>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925002D871AF4398D67A2A05CB8F53" ma:contentTypeVersion="13" ma:contentTypeDescription="Create a new document." ma:contentTypeScope="" ma:versionID="37f7543fcb65f0c995372544ecc9ed65">
  <xsd:schema xmlns:xsd="http://www.w3.org/2001/XMLSchema" xmlns:xs="http://www.w3.org/2001/XMLSchema" xmlns:p="http://schemas.microsoft.com/office/2006/metadata/properties" xmlns:ns3="3fbf6fca-d230-4708-aac0-caea7b7b6fb8" xmlns:ns4="46fb99a0-833d-4efe-bc1e-b2a0eeca63c2" targetNamespace="http://schemas.microsoft.com/office/2006/metadata/properties" ma:root="true" ma:fieldsID="f65ce7444555ac20c5cc399f99cb74c4" ns3:_="" ns4:_="">
    <xsd:import namespace="3fbf6fca-d230-4708-aac0-caea7b7b6fb8"/>
    <xsd:import namespace="46fb99a0-833d-4efe-bc1e-b2a0eeca63c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f6fca-d230-4708-aac0-caea7b7b6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b99a0-833d-4efe-bc1e-b2a0eeca63c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BEB59F-4ED3-4919-A5D6-9229E592CD50}">
  <ds:schemaRefs>
    <ds:schemaRef ds:uri="http://schemas.microsoft.com/sharepoint/v3/contenttype/forms"/>
  </ds:schemaRefs>
</ds:datastoreItem>
</file>

<file path=customXml/itemProps2.xml><?xml version="1.0" encoding="utf-8"?>
<ds:datastoreItem xmlns:ds="http://schemas.openxmlformats.org/officeDocument/2006/customXml" ds:itemID="{C3B88BB4-EA72-4D8D-9977-A105935160D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9ABBA76-1C43-404C-A755-28462544C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f6fca-d230-4708-aac0-caea7b7b6fb8"/>
    <ds:schemaRef ds:uri="46fb99a0-833d-4efe-bc1e-b2a0eeca63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925</TotalTime>
  <Words>671</Words>
  <Application>Microsoft Office PowerPoint</Application>
  <PresentationFormat>On-screen Show (4:3)</PresentationFormat>
  <Paragraphs>113</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CY</vt:lpstr>
      <vt:lpstr>Trebuchet MS</vt:lpstr>
      <vt:lpstr>Office Theme</vt:lpstr>
      <vt:lpstr>Today’s Drake Student – Using What We Know </vt:lpstr>
      <vt:lpstr>Discussion Framework</vt:lpstr>
      <vt:lpstr>Degree trends</vt:lpstr>
      <vt:lpstr>National Trends</vt:lpstr>
      <vt:lpstr>PowerPoint Presentation</vt:lpstr>
      <vt:lpstr>Drake Completion Trends</vt:lpstr>
      <vt:lpstr>Drake Top Majors</vt:lpstr>
      <vt:lpstr>New Majors</vt:lpstr>
      <vt:lpstr>Curricular Complexity</vt:lpstr>
      <vt:lpstr>PowerPoint Presentation</vt:lpstr>
      <vt:lpstr>PowerPoint Presentation</vt:lpstr>
      <vt:lpstr>Declining demographics</vt:lpstr>
      <vt:lpstr>National Data</vt:lpstr>
      <vt:lpstr>State Data</vt:lpstr>
      <vt:lpstr>National Data</vt:lpstr>
      <vt:lpstr>PowerPoint Presentation</vt:lpstr>
      <vt:lpstr>Forecasted Growth Regional  Four-Year Institutions 2012-2029</vt:lpstr>
      <vt:lpstr>Changing demographics</vt:lpstr>
      <vt:lpstr>PowerPoint Presentation</vt:lpstr>
      <vt:lpstr>State Data</vt:lpstr>
      <vt:lpstr>Drake Undergraduate Profile</vt:lpstr>
      <vt:lpstr>2019 Entering FY Student Profile</vt:lpstr>
      <vt:lpstr>Change the Conversation</vt:lpstr>
      <vt:lpstr>Discussion Framework</vt:lpstr>
      <vt:lpstr>Strategic Enrollment Growth</vt:lpstr>
      <vt:lpstr>PowerPoint Presentation</vt:lpstr>
      <vt:lpstr>1st Generation Trends (FLA)</vt:lpstr>
      <vt:lpstr>NSSE 2019 Students with Disability</vt:lpstr>
      <vt:lpstr>Drake Undergraduate Demographics</vt:lpstr>
      <vt:lpstr>Drake EFR Demographics</vt:lpstr>
    </vt:vector>
  </TitlesOfParts>
  <Company>Drake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Majeran</dc:creator>
  <cp:lastModifiedBy>Kevin Saunders</cp:lastModifiedBy>
  <cp:revision>2</cp:revision>
  <cp:lastPrinted>2019-08-16T13:27:31Z</cp:lastPrinted>
  <dcterms:created xsi:type="dcterms:W3CDTF">2013-12-05T16:02:50Z</dcterms:created>
  <dcterms:modified xsi:type="dcterms:W3CDTF">2019-08-22T13:03:39Z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0x01010042925002D871AF4398D67A2A05CB8F53</vt:lpwstr>
  </property>
</Properties>
</file>